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38.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37.xml" ContentType="application/vnd.openxmlformats-officedocument.presentationml.slide+xml"/>
  <Override PartName="/ppt/slides/slide48.xml" ContentType="application/vnd.openxmlformats-officedocument.presentationml.slide+xml"/>
  <Override PartName="/ppt/slides/slide4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47.xml" ContentType="application/vnd.openxmlformats-officedocument.presentationml.slide+xml"/>
  <Override PartName="/ppt/slides/slide39.xml" ContentType="application/vnd.openxmlformats-officedocument.presentationml.slide+xml"/>
  <Override PartName="/ppt/slides/slide41.xml" ContentType="application/vnd.openxmlformats-officedocument.presentationml.slide+xml"/>
  <Override PartName="/ppt/slides/slide45.xml" ContentType="application/vnd.openxmlformats-officedocument.presentationml.slide+xml"/>
  <Override PartName="/ppt/slides/slide40.xml" ContentType="application/vnd.openxmlformats-officedocument.presentationml.slide+xml"/>
  <Override PartName="/ppt/slides/slide44.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65" r:id="rId2"/>
    <p:sldId id="267" r:id="rId3"/>
    <p:sldId id="258" r:id="rId4"/>
    <p:sldId id="312" r:id="rId5"/>
    <p:sldId id="262" r:id="rId6"/>
    <p:sldId id="269" r:id="rId7"/>
    <p:sldId id="260" r:id="rId8"/>
    <p:sldId id="271" r:id="rId9"/>
    <p:sldId id="314" r:id="rId10"/>
    <p:sldId id="313" r:id="rId11"/>
    <p:sldId id="315" r:id="rId12"/>
    <p:sldId id="273" r:id="rId13"/>
    <p:sldId id="276" r:id="rId14"/>
    <p:sldId id="277" r:id="rId15"/>
    <p:sldId id="278" r:id="rId16"/>
    <p:sldId id="279" r:id="rId17"/>
    <p:sldId id="280" r:id="rId18"/>
    <p:sldId id="281" r:id="rId19"/>
    <p:sldId id="274" r:id="rId20"/>
    <p:sldId id="272" r:id="rId21"/>
    <p:sldId id="293" r:id="rId22"/>
    <p:sldId id="256" r:id="rId23"/>
    <p:sldId id="294" r:id="rId24"/>
    <p:sldId id="295" r:id="rId25"/>
    <p:sldId id="259" r:id="rId26"/>
    <p:sldId id="296" r:id="rId27"/>
    <p:sldId id="261" r:id="rId28"/>
    <p:sldId id="297" r:id="rId29"/>
    <p:sldId id="263" r:id="rId30"/>
    <p:sldId id="264" r:id="rId31"/>
    <p:sldId id="298" r:id="rId32"/>
    <p:sldId id="266" r:id="rId33"/>
    <p:sldId id="299" r:id="rId34"/>
    <p:sldId id="268"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283" r:id="rId48"/>
    <p:sldId id="282" r:id="rId49"/>
    <p:sldId id="270" r:id="rId50"/>
    <p:sldId id="275" r:id="rId51"/>
    <p:sldId id="284" r:id="rId52"/>
    <p:sldId id="257" r:id="rId53"/>
    <p:sldId id="285" r:id="rId54"/>
    <p:sldId id="286" r:id="rId55"/>
    <p:sldId id="287" r:id="rId56"/>
    <p:sldId id="288" r:id="rId57"/>
    <p:sldId id="289" r:id="rId58"/>
    <p:sldId id="290" r:id="rId59"/>
    <p:sldId id="291" r:id="rId60"/>
    <p:sldId id="292"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926" autoAdjust="0"/>
  </p:normalViewPr>
  <p:slideViewPr>
    <p:cSldViewPr>
      <p:cViewPr varScale="1">
        <p:scale>
          <a:sx n="99" d="100"/>
          <a:sy n="99" d="100"/>
        </p:scale>
        <p:origin x="194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presProps" Target="presProps.xml"/><Relationship Id="rId68"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69"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7D1706-3728-4A30-ABD7-11D7E8DB65EF}" type="datetimeFigureOut">
              <a:rPr lang="en-US" smtClean="0"/>
              <a:t>6/13/2018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BCB45B-DE7D-49A1-8897-9C3A2957E573}" type="slidenum">
              <a:rPr lang="en-US" smtClean="0"/>
              <a:t>‹#›</a:t>
            </a:fld>
            <a:endParaRPr lang="en-US"/>
          </a:p>
        </p:txBody>
      </p:sp>
    </p:spTree>
    <p:extLst>
      <p:ext uri="{BB962C8B-B14F-4D97-AF65-F5344CB8AC3E}">
        <p14:creationId xmlns:p14="http://schemas.microsoft.com/office/powerpoint/2010/main" val="3016894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BCB45B-DE7D-49A1-8897-9C3A2957E573}" type="slidenum">
              <a:rPr lang="en-US" smtClean="0"/>
              <a:t>17</a:t>
            </a:fld>
            <a:endParaRPr lang="en-US"/>
          </a:p>
        </p:txBody>
      </p:sp>
    </p:spTree>
    <p:extLst>
      <p:ext uri="{BB962C8B-B14F-4D97-AF65-F5344CB8AC3E}">
        <p14:creationId xmlns:p14="http://schemas.microsoft.com/office/powerpoint/2010/main" val="2517526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EDC1276-FE1B-472A-B26B-BBDF8EECDC3F}" type="datetimeFigureOut">
              <a:rPr lang="en-US" smtClean="0"/>
              <a:t>6/13/2018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1EE102-8C84-43D2-A27B-30984CD1096E}" type="slidenum">
              <a:rPr lang="en-US" smtClean="0"/>
              <a:t>‹#›</a:t>
            </a:fld>
            <a:endParaRPr lang="en-US"/>
          </a:p>
        </p:txBody>
      </p:sp>
    </p:spTree>
    <p:extLst>
      <p:ext uri="{BB962C8B-B14F-4D97-AF65-F5344CB8AC3E}">
        <p14:creationId xmlns:p14="http://schemas.microsoft.com/office/powerpoint/2010/main" val="2980396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DC1276-FE1B-472A-B26B-BBDF8EECDC3F}" type="datetimeFigureOut">
              <a:rPr lang="en-US" smtClean="0"/>
              <a:t>6/13/2018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1EE102-8C84-43D2-A27B-30984CD1096E}" type="slidenum">
              <a:rPr lang="en-US" smtClean="0"/>
              <a:t>‹#›</a:t>
            </a:fld>
            <a:endParaRPr lang="en-US"/>
          </a:p>
        </p:txBody>
      </p:sp>
    </p:spTree>
    <p:extLst>
      <p:ext uri="{BB962C8B-B14F-4D97-AF65-F5344CB8AC3E}">
        <p14:creationId xmlns:p14="http://schemas.microsoft.com/office/powerpoint/2010/main" val="174272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DC1276-FE1B-472A-B26B-BBDF8EECDC3F}" type="datetimeFigureOut">
              <a:rPr lang="en-US" smtClean="0"/>
              <a:t>6/13/2018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1EE102-8C84-43D2-A27B-30984CD1096E}" type="slidenum">
              <a:rPr lang="en-US" smtClean="0"/>
              <a:t>‹#›</a:t>
            </a:fld>
            <a:endParaRPr lang="en-US"/>
          </a:p>
        </p:txBody>
      </p:sp>
    </p:spTree>
    <p:extLst>
      <p:ext uri="{BB962C8B-B14F-4D97-AF65-F5344CB8AC3E}">
        <p14:creationId xmlns:p14="http://schemas.microsoft.com/office/powerpoint/2010/main" val="2395265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DC1276-FE1B-472A-B26B-BBDF8EECDC3F}" type="datetimeFigureOut">
              <a:rPr lang="en-US" smtClean="0"/>
              <a:t>6/13/2018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1EE102-8C84-43D2-A27B-30984CD1096E}" type="slidenum">
              <a:rPr lang="en-US" smtClean="0"/>
              <a:t>‹#›</a:t>
            </a:fld>
            <a:endParaRPr lang="en-US"/>
          </a:p>
        </p:txBody>
      </p:sp>
    </p:spTree>
    <p:extLst>
      <p:ext uri="{BB962C8B-B14F-4D97-AF65-F5344CB8AC3E}">
        <p14:creationId xmlns:p14="http://schemas.microsoft.com/office/powerpoint/2010/main" val="3368532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DC1276-FE1B-472A-B26B-BBDF8EECDC3F}" type="datetimeFigureOut">
              <a:rPr lang="en-US" smtClean="0"/>
              <a:t>6/13/2018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1EE102-8C84-43D2-A27B-30984CD1096E}" type="slidenum">
              <a:rPr lang="en-US" smtClean="0"/>
              <a:t>‹#›</a:t>
            </a:fld>
            <a:endParaRPr lang="en-US"/>
          </a:p>
        </p:txBody>
      </p:sp>
    </p:spTree>
    <p:extLst>
      <p:ext uri="{BB962C8B-B14F-4D97-AF65-F5344CB8AC3E}">
        <p14:creationId xmlns:p14="http://schemas.microsoft.com/office/powerpoint/2010/main" val="2982431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DC1276-FE1B-472A-B26B-BBDF8EECDC3F}" type="datetimeFigureOut">
              <a:rPr lang="en-US" smtClean="0"/>
              <a:t>6/13/2018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1EE102-8C84-43D2-A27B-30984CD1096E}" type="slidenum">
              <a:rPr lang="en-US" smtClean="0"/>
              <a:t>‹#›</a:t>
            </a:fld>
            <a:endParaRPr lang="en-US"/>
          </a:p>
        </p:txBody>
      </p:sp>
    </p:spTree>
    <p:extLst>
      <p:ext uri="{BB962C8B-B14F-4D97-AF65-F5344CB8AC3E}">
        <p14:creationId xmlns:p14="http://schemas.microsoft.com/office/powerpoint/2010/main" val="3883476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DC1276-FE1B-472A-B26B-BBDF8EECDC3F}" type="datetimeFigureOut">
              <a:rPr lang="en-US" smtClean="0"/>
              <a:t>6/13/2018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1EE102-8C84-43D2-A27B-30984CD1096E}" type="slidenum">
              <a:rPr lang="en-US" smtClean="0"/>
              <a:t>‹#›</a:t>
            </a:fld>
            <a:endParaRPr lang="en-US"/>
          </a:p>
        </p:txBody>
      </p:sp>
    </p:spTree>
    <p:extLst>
      <p:ext uri="{BB962C8B-B14F-4D97-AF65-F5344CB8AC3E}">
        <p14:creationId xmlns:p14="http://schemas.microsoft.com/office/powerpoint/2010/main" val="630555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DC1276-FE1B-472A-B26B-BBDF8EECDC3F}" type="datetimeFigureOut">
              <a:rPr lang="en-US" smtClean="0"/>
              <a:t>6/13/2018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1EE102-8C84-43D2-A27B-30984CD1096E}" type="slidenum">
              <a:rPr lang="en-US" smtClean="0"/>
              <a:t>‹#›</a:t>
            </a:fld>
            <a:endParaRPr lang="en-US"/>
          </a:p>
        </p:txBody>
      </p:sp>
    </p:spTree>
    <p:extLst>
      <p:ext uri="{BB962C8B-B14F-4D97-AF65-F5344CB8AC3E}">
        <p14:creationId xmlns:p14="http://schemas.microsoft.com/office/powerpoint/2010/main" val="4082783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DC1276-FE1B-472A-B26B-BBDF8EECDC3F}" type="datetimeFigureOut">
              <a:rPr lang="en-US" smtClean="0"/>
              <a:t>6/13/2018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1EE102-8C84-43D2-A27B-30984CD1096E}" type="slidenum">
              <a:rPr lang="en-US" smtClean="0"/>
              <a:t>‹#›</a:t>
            </a:fld>
            <a:endParaRPr lang="en-US"/>
          </a:p>
        </p:txBody>
      </p:sp>
    </p:spTree>
    <p:extLst>
      <p:ext uri="{BB962C8B-B14F-4D97-AF65-F5344CB8AC3E}">
        <p14:creationId xmlns:p14="http://schemas.microsoft.com/office/powerpoint/2010/main" val="3040990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DC1276-FE1B-472A-B26B-BBDF8EECDC3F}" type="datetimeFigureOut">
              <a:rPr lang="en-US" smtClean="0"/>
              <a:t>6/13/2018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1EE102-8C84-43D2-A27B-30984CD1096E}" type="slidenum">
              <a:rPr lang="en-US" smtClean="0"/>
              <a:t>‹#›</a:t>
            </a:fld>
            <a:endParaRPr lang="en-US"/>
          </a:p>
        </p:txBody>
      </p:sp>
    </p:spTree>
    <p:extLst>
      <p:ext uri="{BB962C8B-B14F-4D97-AF65-F5344CB8AC3E}">
        <p14:creationId xmlns:p14="http://schemas.microsoft.com/office/powerpoint/2010/main" val="607979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DC1276-FE1B-472A-B26B-BBDF8EECDC3F}" type="datetimeFigureOut">
              <a:rPr lang="en-US" smtClean="0"/>
              <a:t>6/13/2018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1EE102-8C84-43D2-A27B-30984CD1096E}" type="slidenum">
              <a:rPr lang="en-US" smtClean="0"/>
              <a:t>‹#›</a:t>
            </a:fld>
            <a:endParaRPr lang="en-US"/>
          </a:p>
        </p:txBody>
      </p:sp>
    </p:spTree>
    <p:extLst>
      <p:ext uri="{BB962C8B-B14F-4D97-AF65-F5344CB8AC3E}">
        <p14:creationId xmlns:p14="http://schemas.microsoft.com/office/powerpoint/2010/main" val="4116450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DC1276-FE1B-472A-B26B-BBDF8EECDC3F}" type="datetimeFigureOut">
              <a:rPr lang="en-US" smtClean="0"/>
              <a:t>6/13/2018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EE102-8C84-43D2-A27B-30984CD1096E}" type="slidenum">
              <a:rPr lang="en-US" smtClean="0"/>
              <a:t>‹#›</a:t>
            </a:fld>
            <a:endParaRPr lang="en-US"/>
          </a:p>
        </p:txBody>
      </p:sp>
    </p:spTree>
    <p:extLst>
      <p:ext uri="{BB962C8B-B14F-4D97-AF65-F5344CB8AC3E}">
        <p14:creationId xmlns:p14="http://schemas.microsoft.com/office/powerpoint/2010/main" val="1911153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mailto:fjtoy70@Hotmail.com" TargetMode="External"/><Relationship Id="rId13" Type="http://schemas.openxmlformats.org/officeDocument/2006/relationships/hyperlink" Target="mailto:examinerhale@hotmail.com" TargetMode="External"/><Relationship Id="rId3" Type="http://schemas.openxmlformats.org/officeDocument/2006/relationships/hyperlink" Target="mailto:natejudejones@gmail.com" TargetMode="External"/><Relationship Id="rId7" Type="http://schemas.openxmlformats.org/officeDocument/2006/relationships/hyperlink" Target="mailto:jdyzq@Hotmail.com" TargetMode="External"/><Relationship Id="rId12" Type="http://schemas.openxmlformats.org/officeDocument/2006/relationships/hyperlink" Target="mailto:Rosalindlawson@gmail.com"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mailto:alfonsom@joalvarez.com" TargetMode="External"/><Relationship Id="rId11" Type="http://schemas.openxmlformats.org/officeDocument/2006/relationships/hyperlink" Target="mailto:examinerhale@Hotmail.com" TargetMode="External"/><Relationship Id="rId5" Type="http://schemas.openxmlformats.org/officeDocument/2006/relationships/hyperlink" Target="mailto:Russell.lundberg@shsu.edu" TargetMode="External"/><Relationship Id="rId10" Type="http://schemas.openxmlformats.org/officeDocument/2006/relationships/hyperlink" Target="mailto:meangreen2010@gmail.com" TargetMode="External"/><Relationship Id="rId4" Type="http://schemas.openxmlformats.org/officeDocument/2006/relationships/hyperlink" Target="mailto:halegeospatial@gmail.com" TargetMode="External"/><Relationship Id="rId9" Type="http://schemas.openxmlformats.org/officeDocument/2006/relationships/hyperlink" Target="mailto:gggbustama@aol.com" TargetMode="External"/><Relationship Id="rId14" Type="http://schemas.openxmlformats.org/officeDocument/2006/relationships/hyperlink" Target="mailto:browingbif@gmail.com"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Box 5"/>
          <p:cNvSpPr txBox="1"/>
          <p:nvPr/>
        </p:nvSpPr>
        <p:spPr>
          <a:xfrm>
            <a:off x="876913" y="215573"/>
            <a:ext cx="7529411" cy="369332"/>
          </a:xfrm>
          <a:prstGeom prst="rect">
            <a:avLst/>
          </a:prstGeom>
          <a:noFill/>
        </p:spPr>
        <p:txBody>
          <a:bodyPr wrap="square" rtlCol="0">
            <a:spAutoFit/>
          </a:bodyPr>
          <a:lstStyle/>
          <a:p>
            <a:pPr algn="just">
              <a:spcBef>
                <a:spcPts val="900"/>
              </a:spcBef>
              <a:spcAft>
                <a:spcPts val="1000"/>
              </a:spcAft>
            </a:pPr>
            <a:r>
              <a:rPr lang="en-US" b="1" dirty="0">
                <a:latin typeface="Arial" panose="020B0604020202020204" pitchFamily="34" charset="0"/>
                <a:ea typeface="Times New Roman"/>
                <a:cs typeface="Arial" panose="020B0604020202020204" pitchFamily="34" charset="0"/>
              </a:rPr>
              <a:t>Uncovering Human Smuggling Patterns from Guatemala to the U.S.</a:t>
            </a:r>
            <a:endParaRPr lang="en-US"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1039091" y="6301582"/>
            <a:ext cx="7086600"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VOIR DIRE INTERNATIONAL, LLC</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092" y="6305491"/>
            <a:ext cx="399610" cy="39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44040" y="1039091"/>
            <a:ext cx="8395159" cy="646331"/>
          </a:xfrm>
          <a:prstGeom prst="rect">
            <a:avLst/>
          </a:prstGeom>
          <a:noFill/>
        </p:spPr>
        <p:txBody>
          <a:bodyPr wrap="square" rtlCol="0">
            <a:spAutoFit/>
          </a:bodyPr>
          <a:lstStyle/>
          <a:p>
            <a:pPr marL="285750" indent="-285750">
              <a:buFont typeface="Arial" panose="020B0604020202020204" pitchFamily="34" charset="0"/>
              <a:buChar char="•"/>
            </a:pPr>
            <a:endParaRPr lang="en-US" dirty="0"/>
          </a:p>
          <a:p>
            <a:endParaRPr lang="en-US" dirty="0"/>
          </a:p>
        </p:txBody>
      </p:sp>
      <p:pic>
        <p:nvPicPr>
          <p:cNvPr id="8" name="Picture 7">
            <a:extLst>
              <a:ext uri="{FF2B5EF4-FFF2-40B4-BE49-F238E27FC236}">
                <a16:creationId xmlns:a16="http://schemas.microsoft.com/office/drawing/2014/main" id="{F7116B5B-4CA8-4305-B8D9-81E703AD1B13}"/>
              </a:ext>
            </a:extLst>
          </p:cNvPr>
          <p:cNvPicPr>
            <a:picLocks noChangeAspect="1"/>
          </p:cNvPicPr>
          <p:nvPr/>
        </p:nvPicPr>
        <p:blipFill>
          <a:blip r:embed="rId3"/>
          <a:stretch>
            <a:fillRect/>
          </a:stretch>
        </p:blipFill>
        <p:spPr>
          <a:xfrm>
            <a:off x="1195387" y="828675"/>
            <a:ext cx="6753225" cy="5200650"/>
          </a:xfrm>
          <a:prstGeom prst="rect">
            <a:avLst/>
          </a:prstGeom>
        </p:spPr>
      </p:pic>
    </p:spTree>
    <p:extLst>
      <p:ext uri="{BB962C8B-B14F-4D97-AF65-F5344CB8AC3E}">
        <p14:creationId xmlns:p14="http://schemas.microsoft.com/office/powerpoint/2010/main" val="4145744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039091" y="6301582"/>
            <a:ext cx="7086600"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VOIR DIRE INTERNATIONAL, LLC</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092" y="6305491"/>
            <a:ext cx="399610" cy="39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44038" y="685800"/>
            <a:ext cx="8395159" cy="1015663"/>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DATA COLLECTION METHODOLOGY</a:t>
            </a:r>
          </a:p>
          <a:p>
            <a:pPr algn="ctr"/>
            <a:endParaRPr lang="en-US" sz="2000" b="1" dirty="0">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rPr>
              <a:t>DATA RANDOMIZATION - INTERVIEWS</a:t>
            </a:r>
          </a:p>
        </p:txBody>
      </p:sp>
      <p:sp>
        <p:nvSpPr>
          <p:cNvPr id="8" name="TextBox 7">
            <a:extLst>
              <a:ext uri="{FF2B5EF4-FFF2-40B4-BE49-F238E27FC236}">
                <a16:creationId xmlns:a16="http://schemas.microsoft.com/office/drawing/2014/main" id="{2907C152-5C5C-4D12-95F9-6DEF103832EB}"/>
              </a:ext>
            </a:extLst>
          </p:cNvPr>
          <p:cNvSpPr txBox="1"/>
          <p:nvPr/>
        </p:nvSpPr>
        <p:spPr>
          <a:xfrm>
            <a:off x="876913" y="215573"/>
            <a:ext cx="7529411" cy="369332"/>
          </a:xfrm>
          <a:prstGeom prst="rect">
            <a:avLst/>
          </a:prstGeom>
          <a:noFill/>
        </p:spPr>
        <p:txBody>
          <a:bodyPr wrap="square" rtlCol="0">
            <a:spAutoFit/>
          </a:bodyPr>
          <a:lstStyle/>
          <a:p>
            <a:pPr algn="just">
              <a:spcBef>
                <a:spcPts val="900"/>
              </a:spcBef>
              <a:spcAft>
                <a:spcPts val="1000"/>
              </a:spcAft>
            </a:pPr>
            <a:r>
              <a:rPr lang="en-US" b="1" dirty="0">
                <a:latin typeface="Arial" panose="020B0604020202020204" pitchFamily="34" charset="0"/>
                <a:ea typeface="Times New Roman"/>
                <a:cs typeface="Arial" panose="020B0604020202020204" pitchFamily="34" charset="0"/>
              </a:rPr>
              <a:t>Uncovering Human Smuggling Patterns from Guatemala to the U.S.</a:t>
            </a:r>
            <a:endParaRPr lang="en-US"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23ED007B-025A-48BC-B833-5F45E0D8514C}"/>
              </a:ext>
            </a:extLst>
          </p:cNvPr>
          <p:cNvSpPr/>
          <p:nvPr/>
        </p:nvSpPr>
        <p:spPr>
          <a:xfrm>
            <a:off x="876913" y="1981200"/>
            <a:ext cx="7467600" cy="4093428"/>
          </a:xfrm>
          <a:prstGeom prst="rect">
            <a:avLst/>
          </a:prstGeom>
        </p:spPr>
        <p:txBody>
          <a:bodyPr wrap="square">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270 Central American migrants primarily from the Northern Triangle were interviewed at 3 locations generating randomization of response data.</a:t>
            </a:r>
          </a:p>
          <a:p>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 interviews were made part of the USBP Processing Center flow and individual migrant selection was made by USBP Agents based on a next-available basis, increasing randomization.</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 interviews were conducted on varying shifts (days, evening and nights) at three separate locations, increasing randomization.</a:t>
            </a: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0894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039091" y="6301582"/>
            <a:ext cx="7086600"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VOIR DIRE INTERNATIONAL, LLC</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092" y="6305491"/>
            <a:ext cx="399610" cy="39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44038" y="685800"/>
            <a:ext cx="8395159" cy="1015663"/>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DATA COLLECTION METHODOLOGY</a:t>
            </a:r>
          </a:p>
          <a:p>
            <a:pPr algn="ctr"/>
            <a:r>
              <a:rPr lang="en-US" sz="2000" b="1" dirty="0">
                <a:latin typeface="Arial" panose="020B0604020202020204" pitchFamily="34" charset="0"/>
                <a:cs typeface="Arial" panose="020B0604020202020204" pitchFamily="34" charset="0"/>
              </a:rPr>
              <a:t> </a:t>
            </a:r>
          </a:p>
          <a:p>
            <a:pPr algn="ctr"/>
            <a:r>
              <a:rPr lang="en-US" sz="2000" b="1" dirty="0">
                <a:latin typeface="Arial" panose="020B0604020202020204" pitchFamily="34" charset="0"/>
                <a:cs typeface="Arial" panose="020B0604020202020204" pitchFamily="34" charset="0"/>
              </a:rPr>
              <a:t>DATA VALIDATION – SHELTERS</a:t>
            </a:r>
          </a:p>
        </p:txBody>
      </p:sp>
      <p:sp>
        <p:nvSpPr>
          <p:cNvPr id="8" name="TextBox 7">
            <a:extLst>
              <a:ext uri="{FF2B5EF4-FFF2-40B4-BE49-F238E27FC236}">
                <a16:creationId xmlns:a16="http://schemas.microsoft.com/office/drawing/2014/main" id="{2907C152-5C5C-4D12-95F9-6DEF103832EB}"/>
              </a:ext>
            </a:extLst>
          </p:cNvPr>
          <p:cNvSpPr txBox="1"/>
          <p:nvPr/>
        </p:nvSpPr>
        <p:spPr>
          <a:xfrm>
            <a:off x="876913" y="215573"/>
            <a:ext cx="7529411" cy="369332"/>
          </a:xfrm>
          <a:prstGeom prst="rect">
            <a:avLst/>
          </a:prstGeom>
          <a:noFill/>
        </p:spPr>
        <p:txBody>
          <a:bodyPr wrap="square" rtlCol="0">
            <a:spAutoFit/>
          </a:bodyPr>
          <a:lstStyle/>
          <a:p>
            <a:pPr algn="just">
              <a:spcBef>
                <a:spcPts val="900"/>
              </a:spcBef>
              <a:spcAft>
                <a:spcPts val="1000"/>
              </a:spcAft>
            </a:pPr>
            <a:r>
              <a:rPr lang="en-US" b="1" dirty="0">
                <a:latin typeface="Arial" panose="020B0604020202020204" pitchFamily="34" charset="0"/>
                <a:ea typeface="Times New Roman"/>
                <a:cs typeface="Arial" panose="020B0604020202020204" pitchFamily="34" charset="0"/>
              </a:rPr>
              <a:t>Uncovering Human Smuggling Patterns from Guatemala to the U.S.</a:t>
            </a:r>
            <a:endParaRPr lang="en-US"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23ED007B-025A-48BC-B833-5F45E0D8514C}"/>
              </a:ext>
            </a:extLst>
          </p:cNvPr>
          <p:cNvSpPr/>
          <p:nvPr/>
        </p:nvSpPr>
        <p:spPr>
          <a:xfrm>
            <a:off x="907910" y="1905000"/>
            <a:ext cx="7467600" cy="4401205"/>
          </a:xfrm>
          <a:prstGeom prst="rect">
            <a:avLst/>
          </a:prstGeom>
        </p:spPr>
        <p:txBody>
          <a:bodyPr wrap="square">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Locations of shelters were determined by self-reporting on the internet and independently verified by Google street views and media reporting</a:t>
            </a:r>
          </a:p>
          <a:p>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Capacity of the shelters was determined by self-reporting and independent media reports on the internet about </a:t>
            </a:r>
            <a:r>
              <a:rPr lang="en-US" sz="2000" b="1" dirty="0">
                <a:latin typeface="Arial" panose="020B0604020202020204" pitchFamily="34" charset="0"/>
                <a:cs typeface="Arial" panose="020B0604020202020204" pitchFamily="34" charset="0"/>
              </a:rPr>
              <a:t>shelter capacity</a:t>
            </a:r>
            <a:r>
              <a:rPr lang="en-US" sz="2000" dirty="0">
                <a:latin typeface="Arial" panose="020B0604020202020204" pitchFamily="34" charset="0"/>
                <a:cs typeface="Arial" panose="020B0604020202020204" pitchFamily="34" charset="0"/>
              </a:rPr>
              <a:t> (the number of beds available)</a:t>
            </a:r>
            <a:r>
              <a:rPr lang="en-US" sz="2000" b="1"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Migrants provided anecdotal estimates regarding </a:t>
            </a:r>
            <a:r>
              <a:rPr lang="en-US" sz="2000" b="1" dirty="0">
                <a:latin typeface="Arial" panose="020B0604020202020204" pitchFamily="34" charset="0"/>
                <a:cs typeface="Arial" panose="020B0604020202020204" pitchFamily="34" charset="0"/>
              </a:rPr>
              <a:t>shelter utility </a:t>
            </a:r>
            <a:r>
              <a:rPr lang="en-US" sz="2000" dirty="0">
                <a:latin typeface="Arial" panose="020B0604020202020204" pitchFamily="34" charset="0"/>
                <a:cs typeface="Arial" panose="020B0604020202020204" pitchFamily="34" charset="0"/>
              </a:rPr>
              <a:t>at locations where they overnighted. These occupancy or utility rates were not used in the following calculus due to limited validity, but they tend to provide corroboration.</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8434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039091" y="6301582"/>
            <a:ext cx="7086600"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VOIR DIRE INTERNATIONAL, LLC</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092" y="6305491"/>
            <a:ext cx="399610" cy="39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44038" y="1295400"/>
            <a:ext cx="8395159"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CONCEPTUAL CALCULUS</a:t>
            </a:r>
          </a:p>
        </p:txBody>
      </p:sp>
      <p:sp>
        <p:nvSpPr>
          <p:cNvPr id="8" name="TextBox 7">
            <a:extLst>
              <a:ext uri="{FF2B5EF4-FFF2-40B4-BE49-F238E27FC236}">
                <a16:creationId xmlns:a16="http://schemas.microsoft.com/office/drawing/2014/main" id="{2907C152-5C5C-4D12-95F9-6DEF103832EB}"/>
              </a:ext>
            </a:extLst>
          </p:cNvPr>
          <p:cNvSpPr txBox="1"/>
          <p:nvPr/>
        </p:nvSpPr>
        <p:spPr>
          <a:xfrm>
            <a:off x="876913" y="215573"/>
            <a:ext cx="7529411" cy="369332"/>
          </a:xfrm>
          <a:prstGeom prst="rect">
            <a:avLst/>
          </a:prstGeom>
          <a:noFill/>
        </p:spPr>
        <p:txBody>
          <a:bodyPr wrap="square" rtlCol="0">
            <a:spAutoFit/>
          </a:bodyPr>
          <a:lstStyle/>
          <a:p>
            <a:pPr algn="just">
              <a:spcBef>
                <a:spcPts val="900"/>
              </a:spcBef>
              <a:spcAft>
                <a:spcPts val="1000"/>
              </a:spcAft>
            </a:pPr>
            <a:r>
              <a:rPr lang="en-US" b="1" dirty="0">
                <a:latin typeface="Arial" panose="020B0604020202020204" pitchFamily="34" charset="0"/>
                <a:ea typeface="Times New Roman"/>
                <a:cs typeface="Arial" panose="020B0604020202020204" pitchFamily="34" charset="0"/>
              </a:rPr>
              <a:t>Uncovering Human Smuggling Patterns from Guatemala to the U.S.</a:t>
            </a:r>
            <a:endParaRPr lang="en-US"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1A426B6-EA0E-4009-81AE-7774D63F8F14}"/>
              </a:ext>
            </a:extLst>
          </p:cNvPr>
          <p:cNvSpPr txBox="1"/>
          <p:nvPr/>
        </p:nvSpPr>
        <p:spPr>
          <a:xfrm>
            <a:off x="508220" y="3186562"/>
            <a:ext cx="2494904"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OTM Stock</a:t>
            </a:r>
          </a:p>
          <a:p>
            <a:pPr algn="ctr"/>
            <a:r>
              <a:rPr lang="en-US" b="1" dirty="0">
                <a:latin typeface="Arial" panose="020B0604020202020204" pitchFamily="34" charset="0"/>
                <a:cs typeface="Arial" panose="020B0604020202020204" pitchFamily="34" charset="0"/>
              </a:rPr>
              <a:t>(Northern Triangle</a:t>
            </a:r>
            <a:r>
              <a:rPr lang="en-US" sz="2000" b="1" dirty="0">
                <a:latin typeface="Arial" panose="020B0604020202020204" pitchFamily="34" charset="0"/>
                <a:cs typeface="Arial" panose="020B0604020202020204" pitchFamily="34" charset="0"/>
              </a:rPr>
              <a:t>)</a:t>
            </a:r>
          </a:p>
        </p:txBody>
      </p:sp>
      <p:sp>
        <p:nvSpPr>
          <p:cNvPr id="4" name="Minus Sign 3">
            <a:extLst>
              <a:ext uri="{FF2B5EF4-FFF2-40B4-BE49-F238E27FC236}">
                <a16:creationId xmlns:a16="http://schemas.microsoft.com/office/drawing/2014/main" id="{2DAA9D5C-B5E7-478D-8253-6525D784C8C4}"/>
              </a:ext>
            </a:extLst>
          </p:cNvPr>
          <p:cNvSpPr/>
          <p:nvPr/>
        </p:nvSpPr>
        <p:spPr>
          <a:xfrm>
            <a:off x="2926924" y="3263507"/>
            <a:ext cx="400696" cy="400696"/>
          </a:xfrm>
          <a:prstGeom prst="mathMin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790C77D-D658-4732-AB2E-E8A7BE39FCA8}"/>
              </a:ext>
            </a:extLst>
          </p:cNvPr>
          <p:cNvSpPr txBox="1"/>
          <p:nvPr/>
        </p:nvSpPr>
        <p:spPr>
          <a:xfrm>
            <a:off x="3268653" y="3232764"/>
            <a:ext cx="2494904"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Apprehensions</a:t>
            </a:r>
            <a:endParaRPr lang="en-US" b="1" dirty="0">
              <a:latin typeface="Arial" panose="020B0604020202020204" pitchFamily="34" charset="0"/>
              <a:cs typeface="Arial" panose="020B0604020202020204" pitchFamily="34" charset="0"/>
            </a:endParaRPr>
          </a:p>
        </p:txBody>
      </p:sp>
      <p:sp>
        <p:nvSpPr>
          <p:cNvPr id="6" name="Equals 5">
            <a:extLst>
              <a:ext uri="{FF2B5EF4-FFF2-40B4-BE49-F238E27FC236}">
                <a16:creationId xmlns:a16="http://schemas.microsoft.com/office/drawing/2014/main" id="{EC76E5FE-9473-4B3F-829F-65D854EFD550}"/>
              </a:ext>
            </a:extLst>
          </p:cNvPr>
          <p:cNvSpPr/>
          <p:nvPr/>
        </p:nvSpPr>
        <p:spPr>
          <a:xfrm>
            <a:off x="5864959" y="3306341"/>
            <a:ext cx="457200" cy="307776"/>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8E870D04-4B1D-4C9C-A68E-DA67FF577EEC}"/>
              </a:ext>
            </a:extLst>
          </p:cNvPr>
          <p:cNvSpPr txBox="1"/>
          <p:nvPr/>
        </p:nvSpPr>
        <p:spPr>
          <a:xfrm>
            <a:off x="5872871" y="2895600"/>
            <a:ext cx="2895600" cy="163121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Successful</a:t>
            </a:r>
          </a:p>
          <a:p>
            <a:pPr algn="ctr"/>
            <a:r>
              <a:rPr lang="en-US" sz="2000" b="1" dirty="0">
                <a:latin typeface="Arial" panose="020B0604020202020204" pitchFamily="34" charset="0"/>
                <a:cs typeface="Arial" panose="020B0604020202020204" pitchFamily="34" charset="0"/>
              </a:rPr>
              <a:t>Illegal</a:t>
            </a:r>
          </a:p>
          <a:p>
            <a:pPr algn="ctr"/>
            <a:r>
              <a:rPr lang="en-US" sz="2000" b="1" dirty="0">
                <a:latin typeface="Arial" panose="020B0604020202020204" pitchFamily="34" charset="0"/>
                <a:cs typeface="Arial" panose="020B0604020202020204" pitchFamily="34" charset="0"/>
              </a:rPr>
              <a:t>Entries</a:t>
            </a:r>
          </a:p>
          <a:p>
            <a:pPr algn="ctr"/>
            <a:r>
              <a:rPr lang="en-US" b="1" dirty="0">
                <a:latin typeface="Arial" panose="020B0604020202020204" pitchFamily="34" charset="0"/>
                <a:cs typeface="Arial" panose="020B0604020202020204" pitchFamily="34" charset="0"/>
              </a:rPr>
              <a:t>(Unknown Got </a:t>
            </a:r>
            <a:r>
              <a:rPr lang="en-US" b="1" dirty="0" err="1">
                <a:latin typeface="Arial" panose="020B0604020202020204" pitchFamily="34" charset="0"/>
                <a:cs typeface="Arial" panose="020B0604020202020204" pitchFamily="34" charset="0"/>
              </a:rPr>
              <a:t>Aways</a:t>
            </a:r>
            <a:r>
              <a:rPr lang="en-US" b="1" dirty="0">
                <a:latin typeface="Arial" panose="020B0604020202020204" pitchFamily="34" charset="0"/>
                <a:cs typeface="Arial" panose="020B0604020202020204" pitchFamily="34" charset="0"/>
              </a:rPr>
              <a:t>)</a:t>
            </a:r>
            <a:endParaRPr lang="en-US" sz="1600" b="1" dirty="0">
              <a:latin typeface="Arial" panose="020B0604020202020204" pitchFamily="34" charset="0"/>
              <a:cs typeface="Arial" panose="020B0604020202020204" pitchFamily="34" charset="0"/>
            </a:endParaRPr>
          </a:p>
          <a:p>
            <a:pPr algn="ct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540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039091" y="6301582"/>
            <a:ext cx="7086600"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VOIR DIRE INTERNATIONAL, LLC</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092" y="6305491"/>
            <a:ext cx="399610" cy="39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44038" y="1295400"/>
            <a:ext cx="8395159" cy="677108"/>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CONCEPTUAL CALCULUS</a:t>
            </a:r>
          </a:p>
          <a:p>
            <a:pPr algn="ctr"/>
            <a:r>
              <a:rPr lang="en-US" b="1" i="1" dirty="0">
                <a:latin typeface="Arial" panose="020B0604020202020204" pitchFamily="34" charset="0"/>
                <a:cs typeface="Arial" panose="020B0604020202020204" pitchFamily="34" charset="0"/>
              </a:rPr>
              <a:t>DEFINING OTM STOCK</a:t>
            </a:r>
          </a:p>
        </p:txBody>
      </p:sp>
      <p:sp>
        <p:nvSpPr>
          <p:cNvPr id="8" name="TextBox 7">
            <a:extLst>
              <a:ext uri="{FF2B5EF4-FFF2-40B4-BE49-F238E27FC236}">
                <a16:creationId xmlns:a16="http://schemas.microsoft.com/office/drawing/2014/main" id="{2907C152-5C5C-4D12-95F9-6DEF103832EB}"/>
              </a:ext>
            </a:extLst>
          </p:cNvPr>
          <p:cNvSpPr txBox="1"/>
          <p:nvPr/>
        </p:nvSpPr>
        <p:spPr>
          <a:xfrm>
            <a:off x="876913" y="215573"/>
            <a:ext cx="7529411" cy="369332"/>
          </a:xfrm>
          <a:prstGeom prst="rect">
            <a:avLst/>
          </a:prstGeom>
          <a:noFill/>
        </p:spPr>
        <p:txBody>
          <a:bodyPr wrap="square" rtlCol="0">
            <a:spAutoFit/>
          </a:bodyPr>
          <a:lstStyle/>
          <a:p>
            <a:pPr algn="just">
              <a:spcBef>
                <a:spcPts val="900"/>
              </a:spcBef>
              <a:spcAft>
                <a:spcPts val="1000"/>
              </a:spcAft>
            </a:pPr>
            <a:r>
              <a:rPr lang="en-US" b="1" dirty="0">
                <a:latin typeface="Arial" panose="020B0604020202020204" pitchFamily="34" charset="0"/>
                <a:ea typeface="Times New Roman"/>
                <a:cs typeface="Arial" panose="020B0604020202020204" pitchFamily="34" charset="0"/>
              </a:rPr>
              <a:t>Uncovering Human Smuggling Patterns from Guatemala to the U.S.</a:t>
            </a:r>
            <a:endParaRPr lang="en-US"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1A426B6-EA0E-4009-81AE-7774D63F8F14}"/>
              </a:ext>
            </a:extLst>
          </p:cNvPr>
          <p:cNvSpPr txBox="1"/>
          <p:nvPr/>
        </p:nvSpPr>
        <p:spPr>
          <a:xfrm>
            <a:off x="2217659" y="5574142"/>
            <a:ext cx="2494904" cy="430887"/>
          </a:xfrm>
          <a:prstGeom prst="rect">
            <a:avLst/>
          </a:prstGeom>
          <a:noFill/>
        </p:spPr>
        <p:txBody>
          <a:bodyPr wrap="square" rtlCol="0">
            <a:spAutoFit/>
          </a:bodyPr>
          <a:lstStyle/>
          <a:p>
            <a:pPr algn="ctr"/>
            <a:r>
              <a:rPr lang="en-US" sz="1050" b="1" dirty="0">
                <a:latin typeface="Arial" panose="020B0604020202020204" pitchFamily="34" charset="0"/>
                <a:cs typeface="Arial" panose="020B0604020202020204" pitchFamily="34" charset="0"/>
              </a:rPr>
              <a:t>OTM Stock</a:t>
            </a:r>
          </a:p>
          <a:p>
            <a:pPr algn="ctr"/>
            <a:r>
              <a:rPr lang="en-US" sz="1000" b="1" dirty="0">
                <a:latin typeface="Arial" panose="020B0604020202020204" pitchFamily="34" charset="0"/>
                <a:cs typeface="Arial" panose="020B0604020202020204" pitchFamily="34" charset="0"/>
              </a:rPr>
              <a:t>(Northern Triangle</a:t>
            </a:r>
            <a:r>
              <a:rPr lang="en-US" sz="1050" b="1" dirty="0">
                <a:latin typeface="Arial" panose="020B0604020202020204" pitchFamily="34" charset="0"/>
                <a:cs typeface="Arial" panose="020B0604020202020204" pitchFamily="34" charset="0"/>
              </a:rPr>
              <a:t>)</a:t>
            </a:r>
          </a:p>
        </p:txBody>
      </p:sp>
      <p:sp>
        <p:nvSpPr>
          <p:cNvPr id="4" name="Minus Sign 3">
            <a:extLst>
              <a:ext uri="{FF2B5EF4-FFF2-40B4-BE49-F238E27FC236}">
                <a16:creationId xmlns:a16="http://schemas.microsoft.com/office/drawing/2014/main" id="{2DAA9D5C-B5E7-478D-8253-6525D784C8C4}"/>
              </a:ext>
            </a:extLst>
          </p:cNvPr>
          <p:cNvSpPr/>
          <p:nvPr/>
        </p:nvSpPr>
        <p:spPr>
          <a:xfrm>
            <a:off x="3995439" y="5638978"/>
            <a:ext cx="177602" cy="177602"/>
          </a:xfrm>
          <a:prstGeom prst="mathMin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790C77D-D658-4732-AB2E-E8A7BE39FCA8}"/>
              </a:ext>
            </a:extLst>
          </p:cNvPr>
          <p:cNvSpPr txBox="1"/>
          <p:nvPr/>
        </p:nvSpPr>
        <p:spPr>
          <a:xfrm>
            <a:off x="3494419" y="5624156"/>
            <a:ext cx="2494904" cy="253916"/>
          </a:xfrm>
          <a:prstGeom prst="rect">
            <a:avLst/>
          </a:prstGeom>
          <a:noFill/>
        </p:spPr>
        <p:txBody>
          <a:bodyPr wrap="square" rtlCol="0">
            <a:spAutoFit/>
          </a:bodyPr>
          <a:lstStyle/>
          <a:p>
            <a:pPr algn="ctr"/>
            <a:r>
              <a:rPr lang="en-US" sz="1050" b="1" dirty="0">
                <a:latin typeface="Arial" panose="020B0604020202020204" pitchFamily="34" charset="0"/>
                <a:cs typeface="Arial" panose="020B0604020202020204" pitchFamily="34" charset="0"/>
              </a:rPr>
              <a:t>Apprehensions</a:t>
            </a:r>
          </a:p>
        </p:txBody>
      </p:sp>
      <p:sp>
        <p:nvSpPr>
          <p:cNvPr id="6" name="Equals 5">
            <a:extLst>
              <a:ext uri="{FF2B5EF4-FFF2-40B4-BE49-F238E27FC236}">
                <a16:creationId xmlns:a16="http://schemas.microsoft.com/office/drawing/2014/main" id="{EC76E5FE-9473-4B3F-829F-65D854EFD550}"/>
              </a:ext>
            </a:extLst>
          </p:cNvPr>
          <p:cNvSpPr/>
          <p:nvPr/>
        </p:nvSpPr>
        <p:spPr>
          <a:xfrm>
            <a:off x="5290839" y="5656618"/>
            <a:ext cx="172583" cy="166238"/>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8E870D04-4B1D-4C9C-A68E-DA67FF577EEC}"/>
              </a:ext>
            </a:extLst>
          </p:cNvPr>
          <p:cNvSpPr txBox="1"/>
          <p:nvPr/>
        </p:nvSpPr>
        <p:spPr>
          <a:xfrm>
            <a:off x="5181600" y="5562600"/>
            <a:ext cx="1696096" cy="884858"/>
          </a:xfrm>
          <a:prstGeom prst="rect">
            <a:avLst/>
          </a:prstGeom>
          <a:noFill/>
        </p:spPr>
        <p:txBody>
          <a:bodyPr wrap="square" rtlCol="0">
            <a:spAutoFit/>
          </a:bodyPr>
          <a:lstStyle/>
          <a:p>
            <a:pPr algn="ctr"/>
            <a:r>
              <a:rPr lang="en-US" sz="1050" b="1" dirty="0">
                <a:latin typeface="Arial" panose="020B0604020202020204" pitchFamily="34" charset="0"/>
                <a:cs typeface="Arial" panose="020B0604020202020204" pitchFamily="34" charset="0"/>
              </a:rPr>
              <a:t>Successful</a:t>
            </a:r>
          </a:p>
          <a:p>
            <a:pPr algn="ctr"/>
            <a:r>
              <a:rPr lang="en-US" sz="1050" b="1" dirty="0">
                <a:latin typeface="Arial" panose="020B0604020202020204" pitchFamily="34" charset="0"/>
                <a:cs typeface="Arial" panose="020B0604020202020204" pitchFamily="34" charset="0"/>
              </a:rPr>
              <a:t>Illegal Entries</a:t>
            </a:r>
          </a:p>
          <a:p>
            <a:pPr algn="ctr"/>
            <a:r>
              <a:rPr lang="en-US" sz="1050" b="1" dirty="0">
                <a:latin typeface="Arial" panose="020B0604020202020204" pitchFamily="34" charset="0"/>
                <a:cs typeface="Arial" panose="020B0604020202020204" pitchFamily="34" charset="0"/>
              </a:rPr>
              <a:t>(Unknown Got </a:t>
            </a:r>
            <a:r>
              <a:rPr lang="en-US" sz="1050" b="1" dirty="0" err="1">
                <a:latin typeface="Arial" panose="020B0604020202020204" pitchFamily="34" charset="0"/>
                <a:cs typeface="Arial" panose="020B0604020202020204" pitchFamily="34" charset="0"/>
              </a:rPr>
              <a:t>Aways</a:t>
            </a:r>
            <a:r>
              <a:rPr lang="en-US" sz="1050" b="1" dirty="0">
                <a:latin typeface="Arial" panose="020B0604020202020204" pitchFamily="34" charset="0"/>
                <a:cs typeface="Arial" panose="020B0604020202020204" pitchFamily="34" charset="0"/>
              </a:rPr>
              <a:t>)</a:t>
            </a:r>
          </a:p>
          <a:p>
            <a:pPr algn="ctr"/>
            <a:endParaRPr lang="en-US" sz="20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972ED76-BE00-4900-9DCC-EFEA8D4ECA9A}"/>
              </a:ext>
            </a:extLst>
          </p:cNvPr>
          <p:cNvSpPr txBox="1"/>
          <p:nvPr/>
        </p:nvSpPr>
        <p:spPr>
          <a:xfrm>
            <a:off x="1075859" y="2413337"/>
            <a:ext cx="7459221" cy="923330"/>
          </a:xfrm>
          <a:prstGeom prst="rect">
            <a:avLst/>
          </a:prstGeom>
          <a:noFill/>
        </p:spPr>
        <p:txBody>
          <a:bodyPr wrap="none" rtlCol="0">
            <a:spAutoFit/>
          </a:bodyPr>
          <a:lstStyle/>
          <a:p>
            <a:pPr marL="285750" indent="-285750">
              <a:buFont typeface="Arial" panose="020B0604020202020204" pitchFamily="34" charset="0"/>
              <a:buChar char="•"/>
            </a:pPr>
            <a:r>
              <a:rPr lang="en-US" dirty="0"/>
              <a:t>OTM Stock is the number of migrants from the Northern Triangle countries</a:t>
            </a:r>
          </a:p>
          <a:p>
            <a:r>
              <a:rPr lang="en-US" dirty="0"/>
              <a:t>      that are traversing Mexico at any given time</a:t>
            </a:r>
          </a:p>
          <a:p>
            <a:pPr marL="285750" indent="-285750">
              <a:buFont typeface="Arial" panose="020B0604020202020204" pitchFamily="34" charset="0"/>
              <a:buChar char="•"/>
            </a:pPr>
            <a:r>
              <a:rPr lang="en-US" dirty="0"/>
              <a:t>OTM Stock is also equal to our definition of Network Capacity</a:t>
            </a:r>
          </a:p>
        </p:txBody>
      </p:sp>
    </p:spTree>
    <p:extLst>
      <p:ext uri="{BB962C8B-B14F-4D97-AF65-F5344CB8AC3E}">
        <p14:creationId xmlns:p14="http://schemas.microsoft.com/office/powerpoint/2010/main" val="2877262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039091" y="6301582"/>
            <a:ext cx="7086600"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VOIR DIRE INTERNATIONAL, LLC</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092" y="6305491"/>
            <a:ext cx="399610" cy="39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44038" y="1296852"/>
            <a:ext cx="8395159" cy="677108"/>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CONCEPTUAL CALCULUS</a:t>
            </a:r>
          </a:p>
          <a:p>
            <a:pPr algn="ctr"/>
            <a:r>
              <a:rPr lang="en-US" b="1" i="1" dirty="0">
                <a:latin typeface="Arial" panose="020B0604020202020204" pitchFamily="34" charset="0"/>
                <a:cs typeface="Arial" panose="020B0604020202020204" pitchFamily="34" charset="0"/>
              </a:rPr>
              <a:t>DEFINING “GROSS” NETWORK CAPACITY</a:t>
            </a:r>
          </a:p>
        </p:txBody>
      </p:sp>
      <p:sp>
        <p:nvSpPr>
          <p:cNvPr id="8" name="TextBox 7">
            <a:extLst>
              <a:ext uri="{FF2B5EF4-FFF2-40B4-BE49-F238E27FC236}">
                <a16:creationId xmlns:a16="http://schemas.microsoft.com/office/drawing/2014/main" id="{2907C152-5C5C-4D12-95F9-6DEF103832EB}"/>
              </a:ext>
            </a:extLst>
          </p:cNvPr>
          <p:cNvSpPr txBox="1"/>
          <p:nvPr/>
        </p:nvSpPr>
        <p:spPr>
          <a:xfrm>
            <a:off x="876913" y="215573"/>
            <a:ext cx="7529411" cy="369332"/>
          </a:xfrm>
          <a:prstGeom prst="rect">
            <a:avLst/>
          </a:prstGeom>
          <a:noFill/>
        </p:spPr>
        <p:txBody>
          <a:bodyPr wrap="square" rtlCol="0">
            <a:spAutoFit/>
          </a:bodyPr>
          <a:lstStyle/>
          <a:p>
            <a:pPr algn="just">
              <a:spcBef>
                <a:spcPts val="900"/>
              </a:spcBef>
              <a:spcAft>
                <a:spcPts val="1000"/>
              </a:spcAft>
            </a:pPr>
            <a:r>
              <a:rPr lang="en-US" b="1" dirty="0">
                <a:latin typeface="Arial" panose="020B0604020202020204" pitchFamily="34" charset="0"/>
                <a:ea typeface="Times New Roman"/>
                <a:cs typeface="Arial" panose="020B0604020202020204" pitchFamily="34" charset="0"/>
              </a:rPr>
              <a:t>Uncovering Human Smuggling Patterns from Guatemala to the U.S.</a:t>
            </a:r>
            <a:endParaRPr lang="en-US"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1A426B6-EA0E-4009-81AE-7774D63F8F14}"/>
              </a:ext>
            </a:extLst>
          </p:cNvPr>
          <p:cNvSpPr txBox="1"/>
          <p:nvPr/>
        </p:nvSpPr>
        <p:spPr>
          <a:xfrm>
            <a:off x="2217659" y="5574142"/>
            <a:ext cx="2494904" cy="430887"/>
          </a:xfrm>
          <a:prstGeom prst="rect">
            <a:avLst/>
          </a:prstGeom>
          <a:noFill/>
        </p:spPr>
        <p:txBody>
          <a:bodyPr wrap="square" rtlCol="0">
            <a:spAutoFit/>
          </a:bodyPr>
          <a:lstStyle/>
          <a:p>
            <a:pPr algn="ctr"/>
            <a:r>
              <a:rPr lang="en-US" sz="1050" b="1" dirty="0">
                <a:latin typeface="Arial" panose="020B0604020202020204" pitchFamily="34" charset="0"/>
                <a:cs typeface="Arial" panose="020B0604020202020204" pitchFamily="34" charset="0"/>
              </a:rPr>
              <a:t>OTM Stock</a:t>
            </a:r>
          </a:p>
          <a:p>
            <a:pPr algn="ctr"/>
            <a:r>
              <a:rPr lang="en-US" sz="1000" b="1" dirty="0">
                <a:latin typeface="Arial" panose="020B0604020202020204" pitchFamily="34" charset="0"/>
                <a:cs typeface="Arial" panose="020B0604020202020204" pitchFamily="34" charset="0"/>
              </a:rPr>
              <a:t>(Northern Triangle</a:t>
            </a:r>
            <a:r>
              <a:rPr lang="en-US" sz="1050" b="1" dirty="0">
                <a:latin typeface="Arial" panose="020B0604020202020204" pitchFamily="34" charset="0"/>
                <a:cs typeface="Arial" panose="020B0604020202020204" pitchFamily="34" charset="0"/>
              </a:rPr>
              <a:t>)</a:t>
            </a:r>
          </a:p>
        </p:txBody>
      </p:sp>
      <p:sp>
        <p:nvSpPr>
          <p:cNvPr id="4" name="Minus Sign 3">
            <a:extLst>
              <a:ext uri="{FF2B5EF4-FFF2-40B4-BE49-F238E27FC236}">
                <a16:creationId xmlns:a16="http://schemas.microsoft.com/office/drawing/2014/main" id="{2DAA9D5C-B5E7-478D-8253-6525D784C8C4}"/>
              </a:ext>
            </a:extLst>
          </p:cNvPr>
          <p:cNvSpPr/>
          <p:nvPr/>
        </p:nvSpPr>
        <p:spPr>
          <a:xfrm>
            <a:off x="3995439" y="5638978"/>
            <a:ext cx="177602" cy="177602"/>
          </a:xfrm>
          <a:prstGeom prst="mathMin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790C77D-D658-4732-AB2E-E8A7BE39FCA8}"/>
              </a:ext>
            </a:extLst>
          </p:cNvPr>
          <p:cNvSpPr txBox="1"/>
          <p:nvPr/>
        </p:nvSpPr>
        <p:spPr>
          <a:xfrm>
            <a:off x="3494419" y="5624156"/>
            <a:ext cx="2494904" cy="253916"/>
          </a:xfrm>
          <a:prstGeom prst="rect">
            <a:avLst/>
          </a:prstGeom>
          <a:noFill/>
        </p:spPr>
        <p:txBody>
          <a:bodyPr wrap="square" rtlCol="0">
            <a:spAutoFit/>
          </a:bodyPr>
          <a:lstStyle/>
          <a:p>
            <a:pPr algn="ctr"/>
            <a:r>
              <a:rPr lang="en-US" sz="1050" b="1" dirty="0">
                <a:latin typeface="Arial" panose="020B0604020202020204" pitchFamily="34" charset="0"/>
                <a:cs typeface="Arial" panose="020B0604020202020204" pitchFamily="34" charset="0"/>
              </a:rPr>
              <a:t>Apprehensions</a:t>
            </a:r>
          </a:p>
        </p:txBody>
      </p:sp>
      <p:sp>
        <p:nvSpPr>
          <p:cNvPr id="6" name="Equals 5">
            <a:extLst>
              <a:ext uri="{FF2B5EF4-FFF2-40B4-BE49-F238E27FC236}">
                <a16:creationId xmlns:a16="http://schemas.microsoft.com/office/drawing/2014/main" id="{EC76E5FE-9473-4B3F-829F-65D854EFD550}"/>
              </a:ext>
            </a:extLst>
          </p:cNvPr>
          <p:cNvSpPr/>
          <p:nvPr/>
        </p:nvSpPr>
        <p:spPr>
          <a:xfrm>
            <a:off x="5290839" y="5656618"/>
            <a:ext cx="172583" cy="166238"/>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8E870D04-4B1D-4C9C-A68E-DA67FF577EEC}"/>
              </a:ext>
            </a:extLst>
          </p:cNvPr>
          <p:cNvSpPr txBox="1"/>
          <p:nvPr/>
        </p:nvSpPr>
        <p:spPr>
          <a:xfrm>
            <a:off x="5181600" y="5562600"/>
            <a:ext cx="1696096" cy="884858"/>
          </a:xfrm>
          <a:prstGeom prst="rect">
            <a:avLst/>
          </a:prstGeom>
          <a:noFill/>
        </p:spPr>
        <p:txBody>
          <a:bodyPr wrap="square" rtlCol="0">
            <a:spAutoFit/>
          </a:bodyPr>
          <a:lstStyle/>
          <a:p>
            <a:pPr algn="ctr"/>
            <a:r>
              <a:rPr lang="en-US" sz="1050" b="1" dirty="0">
                <a:latin typeface="Arial" panose="020B0604020202020204" pitchFamily="34" charset="0"/>
                <a:cs typeface="Arial" panose="020B0604020202020204" pitchFamily="34" charset="0"/>
              </a:rPr>
              <a:t>Successful</a:t>
            </a:r>
          </a:p>
          <a:p>
            <a:pPr algn="ctr"/>
            <a:r>
              <a:rPr lang="en-US" sz="1050" b="1" dirty="0">
                <a:latin typeface="Arial" panose="020B0604020202020204" pitchFamily="34" charset="0"/>
                <a:cs typeface="Arial" panose="020B0604020202020204" pitchFamily="34" charset="0"/>
              </a:rPr>
              <a:t>Illegal Entries</a:t>
            </a:r>
          </a:p>
          <a:p>
            <a:pPr algn="ctr"/>
            <a:r>
              <a:rPr lang="en-US" sz="1050" b="1" dirty="0">
                <a:latin typeface="Arial" panose="020B0604020202020204" pitchFamily="34" charset="0"/>
                <a:cs typeface="Arial" panose="020B0604020202020204" pitchFamily="34" charset="0"/>
              </a:rPr>
              <a:t>(Unknown Got </a:t>
            </a:r>
            <a:r>
              <a:rPr lang="en-US" sz="1050" b="1" dirty="0" err="1">
                <a:latin typeface="Arial" panose="020B0604020202020204" pitchFamily="34" charset="0"/>
                <a:cs typeface="Arial" panose="020B0604020202020204" pitchFamily="34" charset="0"/>
              </a:rPr>
              <a:t>Aways</a:t>
            </a:r>
            <a:r>
              <a:rPr lang="en-US" sz="1050" b="1" dirty="0">
                <a:latin typeface="Arial" panose="020B0604020202020204" pitchFamily="34" charset="0"/>
                <a:cs typeface="Arial" panose="020B0604020202020204" pitchFamily="34" charset="0"/>
              </a:rPr>
              <a:t>)</a:t>
            </a:r>
          </a:p>
          <a:p>
            <a:pPr algn="ctr"/>
            <a:endParaRPr lang="en-US" sz="20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972ED76-BE00-4900-9DCC-EFEA8D4ECA9A}"/>
              </a:ext>
            </a:extLst>
          </p:cNvPr>
          <p:cNvSpPr txBox="1"/>
          <p:nvPr/>
        </p:nvSpPr>
        <p:spPr>
          <a:xfrm>
            <a:off x="414730" y="3010380"/>
            <a:ext cx="8301824" cy="1754326"/>
          </a:xfrm>
          <a:prstGeom prst="rect">
            <a:avLst/>
          </a:prstGeom>
          <a:noFill/>
        </p:spPr>
        <p:txBody>
          <a:bodyPr wrap="none" rtlCol="0">
            <a:spAutoFit/>
          </a:bodyPr>
          <a:lstStyle/>
          <a:p>
            <a:pPr marL="285750" indent="-285750">
              <a:buFont typeface="Arial" panose="020B0604020202020204" pitchFamily="34" charset="0"/>
              <a:buChar char="•"/>
            </a:pPr>
            <a:r>
              <a:rPr lang="en-US" dirty="0"/>
              <a:t>Network Capacity = </a:t>
            </a:r>
            <a:r>
              <a:rPr lang="en-US" b="1" dirty="0"/>
              <a:t>NC</a:t>
            </a:r>
            <a:endParaRPr lang="en-US" dirty="0"/>
          </a:p>
          <a:p>
            <a:pPr marL="285750" indent="-285750">
              <a:buFont typeface="Arial" panose="020B0604020202020204" pitchFamily="34" charset="0"/>
              <a:buChar char="•"/>
            </a:pPr>
            <a:r>
              <a:rPr lang="en-US" dirty="0"/>
              <a:t>Migrant shelter = “</a:t>
            </a:r>
            <a:r>
              <a:rPr lang="en-US" b="1" dirty="0"/>
              <a:t>S</a:t>
            </a:r>
            <a:r>
              <a:rPr lang="en-US" dirty="0"/>
              <a:t>”; (There are 266 total shelters)</a:t>
            </a:r>
          </a:p>
          <a:p>
            <a:pPr marL="742950" lvl="1" indent="-285750">
              <a:buFont typeface="Arial" panose="020B0604020202020204" pitchFamily="34" charset="0"/>
              <a:buChar char="•"/>
            </a:pPr>
            <a:r>
              <a:rPr lang="en-US" dirty="0"/>
              <a:t>(</a:t>
            </a:r>
            <a:r>
              <a:rPr lang="en-US" b="1" dirty="0"/>
              <a:t>S₁…S₂₆</a:t>
            </a:r>
            <a:r>
              <a:rPr lang="en-US" b="1" dirty="0">
                <a:solidFill>
                  <a:prstClr val="black"/>
                </a:solidFill>
              </a:rPr>
              <a:t>₆</a:t>
            </a:r>
            <a:r>
              <a:rPr lang="en-US" b="1" dirty="0"/>
              <a:t>)</a:t>
            </a:r>
          </a:p>
          <a:p>
            <a:pPr marL="285750" indent="-285750">
              <a:buFont typeface="Arial" panose="020B0604020202020204" pitchFamily="34" charset="0"/>
              <a:buChar char="•"/>
            </a:pPr>
            <a:r>
              <a:rPr lang="en-US" dirty="0"/>
              <a:t>Ex.</a:t>
            </a:r>
            <a:r>
              <a:rPr lang="en-US" b="1" dirty="0"/>
              <a:t> S₁</a:t>
            </a:r>
            <a:r>
              <a:rPr lang="en-US" dirty="0"/>
              <a:t>=20 beds,</a:t>
            </a:r>
            <a:r>
              <a:rPr lang="en-US" b="1" dirty="0"/>
              <a:t> S₂</a:t>
            </a:r>
            <a:r>
              <a:rPr lang="en-US" dirty="0"/>
              <a:t>=35 beds…</a:t>
            </a:r>
            <a:r>
              <a:rPr lang="en-US" b="1" dirty="0"/>
              <a:t>S₂₂</a:t>
            </a:r>
            <a:r>
              <a:rPr lang="en-US" b="1" dirty="0">
                <a:solidFill>
                  <a:prstClr val="black"/>
                </a:solidFill>
              </a:rPr>
              <a:t>₆</a:t>
            </a:r>
            <a:r>
              <a:rPr lang="en-US" dirty="0"/>
              <a:t>=40 beds</a:t>
            </a:r>
          </a:p>
          <a:p>
            <a:pPr marL="285750" indent="-285750">
              <a:buFont typeface="Arial" panose="020B0604020202020204" pitchFamily="34" charset="0"/>
              <a:buChar char="•"/>
            </a:pPr>
            <a:r>
              <a:rPr lang="en-US" dirty="0"/>
              <a:t>Network Capacity, </a:t>
            </a:r>
            <a:r>
              <a:rPr lang="en-US" b="1" dirty="0"/>
              <a:t>NC</a:t>
            </a:r>
            <a:r>
              <a:rPr lang="en-US" dirty="0"/>
              <a:t> equals the summation of all the </a:t>
            </a:r>
            <a:r>
              <a:rPr lang="en-US" b="1" dirty="0"/>
              <a:t>S</a:t>
            </a:r>
            <a:r>
              <a:rPr lang="en-US" dirty="0"/>
              <a:t> values</a:t>
            </a:r>
          </a:p>
          <a:p>
            <a:pPr marL="285750" indent="-285750">
              <a:buFont typeface="Arial" panose="020B0604020202020204" pitchFamily="34" charset="0"/>
              <a:buChar char="•"/>
            </a:pPr>
            <a:r>
              <a:rPr lang="en-US" dirty="0"/>
              <a:t>As determined by facility self-reporting and testimonials (blogs, media reports, etc.)</a:t>
            </a:r>
          </a:p>
        </p:txBody>
      </p:sp>
      <p:sp>
        <p:nvSpPr>
          <p:cNvPr id="13" name="Rectangle 12">
            <a:extLst>
              <a:ext uri="{FF2B5EF4-FFF2-40B4-BE49-F238E27FC236}">
                <a16:creationId xmlns:a16="http://schemas.microsoft.com/office/drawing/2014/main" id="{3AF77BE4-E740-4165-A08D-D6717CE26C4E}"/>
              </a:ext>
            </a:extLst>
          </p:cNvPr>
          <p:cNvSpPr/>
          <p:nvPr/>
        </p:nvSpPr>
        <p:spPr>
          <a:xfrm>
            <a:off x="4321422" y="2207626"/>
            <a:ext cx="543739" cy="830997"/>
          </a:xfrm>
          <a:prstGeom prst="rect">
            <a:avLst/>
          </a:prstGeom>
        </p:spPr>
        <p:txBody>
          <a:bodyPr wrap="none">
            <a:spAutoFit/>
          </a:bodyPr>
          <a:lstStyle/>
          <a:p>
            <a:r>
              <a:rPr lang="el-GR" sz="4800" dirty="0">
                <a:latin typeface="Times New Roman" panose="02020603050405020304" pitchFamily="18" charset="0"/>
                <a:cs typeface="Times New Roman" panose="02020603050405020304" pitchFamily="18" charset="0"/>
              </a:rPr>
              <a:t>Σ</a:t>
            </a:r>
            <a:endParaRPr lang="en-US" sz="48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B3200067-2055-4330-AEEB-7EA194AF2174}"/>
              </a:ext>
            </a:extLst>
          </p:cNvPr>
          <p:cNvSpPr/>
          <p:nvPr/>
        </p:nvSpPr>
        <p:spPr>
          <a:xfrm>
            <a:off x="4236115" y="2026041"/>
            <a:ext cx="843244" cy="400110"/>
          </a:xfrm>
          <a:prstGeom prst="rect">
            <a:avLst/>
          </a:prstGeom>
        </p:spPr>
        <p:txBody>
          <a:bodyPr wrap="none">
            <a:spAutoFit/>
          </a:bodyPr>
          <a:lstStyle/>
          <a:p>
            <a:r>
              <a:rPr lang="en-US" sz="2000" b="1" dirty="0"/>
              <a:t>n=S₂₆₆</a:t>
            </a:r>
          </a:p>
        </p:txBody>
      </p:sp>
      <p:sp>
        <p:nvSpPr>
          <p:cNvPr id="15" name="Rectangle 14">
            <a:extLst>
              <a:ext uri="{FF2B5EF4-FFF2-40B4-BE49-F238E27FC236}">
                <a16:creationId xmlns:a16="http://schemas.microsoft.com/office/drawing/2014/main" id="{B21B7171-24D7-4B74-87BF-9AFF656DCB19}"/>
              </a:ext>
            </a:extLst>
          </p:cNvPr>
          <p:cNvSpPr/>
          <p:nvPr/>
        </p:nvSpPr>
        <p:spPr>
          <a:xfrm>
            <a:off x="4267200" y="2783116"/>
            <a:ext cx="636713" cy="400110"/>
          </a:xfrm>
          <a:prstGeom prst="rect">
            <a:avLst/>
          </a:prstGeom>
        </p:spPr>
        <p:txBody>
          <a:bodyPr wrap="none">
            <a:spAutoFit/>
          </a:bodyPr>
          <a:lstStyle/>
          <a:p>
            <a:r>
              <a:rPr lang="en-US" sz="2000" b="1" dirty="0"/>
              <a:t>n=S₁</a:t>
            </a:r>
          </a:p>
        </p:txBody>
      </p:sp>
      <p:sp>
        <p:nvSpPr>
          <p:cNvPr id="16" name="Rectangle 15">
            <a:extLst>
              <a:ext uri="{FF2B5EF4-FFF2-40B4-BE49-F238E27FC236}">
                <a16:creationId xmlns:a16="http://schemas.microsoft.com/office/drawing/2014/main" id="{1DB5E8D0-E217-4DB9-9BD8-F06DF1A792D1}"/>
              </a:ext>
            </a:extLst>
          </p:cNvPr>
          <p:cNvSpPr/>
          <p:nvPr/>
        </p:nvSpPr>
        <p:spPr>
          <a:xfrm>
            <a:off x="4766026" y="2412814"/>
            <a:ext cx="322524" cy="400110"/>
          </a:xfrm>
          <a:prstGeom prst="rect">
            <a:avLst/>
          </a:prstGeom>
        </p:spPr>
        <p:txBody>
          <a:bodyPr wrap="none">
            <a:spAutoFit/>
          </a:bodyPr>
          <a:lstStyle/>
          <a:p>
            <a:r>
              <a:rPr lang="en-US" sz="2000" b="1" dirty="0"/>
              <a:t>n</a:t>
            </a:r>
          </a:p>
        </p:txBody>
      </p:sp>
      <p:sp>
        <p:nvSpPr>
          <p:cNvPr id="17" name="Rectangle 16">
            <a:extLst>
              <a:ext uri="{FF2B5EF4-FFF2-40B4-BE49-F238E27FC236}">
                <a16:creationId xmlns:a16="http://schemas.microsoft.com/office/drawing/2014/main" id="{0DB9A810-1C10-4476-9D7E-AFF9F4B1D26B}"/>
              </a:ext>
            </a:extLst>
          </p:cNvPr>
          <p:cNvSpPr/>
          <p:nvPr/>
        </p:nvSpPr>
        <p:spPr>
          <a:xfrm>
            <a:off x="3561658" y="2351834"/>
            <a:ext cx="925856" cy="523220"/>
          </a:xfrm>
          <a:prstGeom prst="rect">
            <a:avLst/>
          </a:prstGeom>
        </p:spPr>
        <p:txBody>
          <a:bodyPr wrap="square">
            <a:spAutoFit/>
          </a:bodyPr>
          <a:lstStyle/>
          <a:p>
            <a:r>
              <a:rPr lang="en-US" sz="2800" b="1" dirty="0"/>
              <a:t>NC =</a:t>
            </a:r>
            <a:endParaRPr lang="en-US" sz="2000" b="1" dirty="0"/>
          </a:p>
        </p:txBody>
      </p:sp>
    </p:spTree>
    <p:extLst>
      <p:ext uri="{BB962C8B-B14F-4D97-AF65-F5344CB8AC3E}">
        <p14:creationId xmlns:p14="http://schemas.microsoft.com/office/powerpoint/2010/main" val="2795286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039091" y="6301582"/>
            <a:ext cx="7086600"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VOIR DIRE INTERNATIONAL, LLC</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092" y="6305491"/>
            <a:ext cx="399610" cy="39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44038" y="1296852"/>
            <a:ext cx="8395159" cy="677108"/>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CONCEPTUAL CALCULUS</a:t>
            </a:r>
          </a:p>
          <a:p>
            <a:pPr algn="ctr"/>
            <a:r>
              <a:rPr lang="en-US" b="1" i="1" dirty="0">
                <a:latin typeface="Arial" panose="020B0604020202020204" pitchFamily="34" charset="0"/>
                <a:cs typeface="Arial" panose="020B0604020202020204" pitchFamily="34" charset="0"/>
              </a:rPr>
              <a:t>DEFINING “NET” NETWORK CAPACITY</a:t>
            </a:r>
          </a:p>
        </p:txBody>
      </p:sp>
      <p:sp>
        <p:nvSpPr>
          <p:cNvPr id="8" name="TextBox 7">
            <a:extLst>
              <a:ext uri="{FF2B5EF4-FFF2-40B4-BE49-F238E27FC236}">
                <a16:creationId xmlns:a16="http://schemas.microsoft.com/office/drawing/2014/main" id="{2907C152-5C5C-4D12-95F9-6DEF103832EB}"/>
              </a:ext>
            </a:extLst>
          </p:cNvPr>
          <p:cNvSpPr txBox="1"/>
          <p:nvPr/>
        </p:nvSpPr>
        <p:spPr>
          <a:xfrm>
            <a:off x="876913" y="215573"/>
            <a:ext cx="7529411" cy="369332"/>
          </a:xfrm>
          <a:prstGeom prst="rect">
            <a:avLst/>
          </a:prstGeom>
          <a:noFill/>
        </p:spPr>
        <p:txBody>
          <a:bodyPr wrap="square" rtlCol="0">
            <a:spAutoFit/>
          </a:bodyPr>
          <a:lstStyle/>
          <a:p>
            <a:pPr algn="just">
              <a:spcBef>
                <a:spcPts val="900"/>
              </a:spcBef>
              <a:spcAft>
                <a:spcPts val="1000"/>
              </a:spcAft>
            </a:pPr>
            <a:r>
              <a:rPr lang="en-US" b="1" dirty="0">
                <a:latin typeface="Arial" panose="020B0604020202020204" pitchFamily="34" charset="0"/>
                <a:ea typeface="Times New Roman"/>
                <a:cs typeface="Arial" panose="020B0604020202020204" pitchFamily="34" charset="0"/>
              </a:rPr>
              <a:t>Uncovering Human Smuggling Patterns from Guatemala to the U.S.</a:t>
            </a:r>
            <a:endParaRPr lang="en-US"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1A426B6-EA0E-4009-81AE-7774D63F8F14}"/>
              </a:ext>
            </a:extLst>
          </p:cNvPr>
          <p:cNvSpPr txBox="1"/>
          <p:nvPr/>
        </p:nvSpPr>
        <p:spPr>
          <a:xfrm>
            <a:off x="2217659" y="5574142"/>
            <a:ext cx="2494904" cy="430887"/>
          </a:xfrm>
          <a:prstGeom prst="rect">
            <a:avLst/>
          </a:prstGeom>
          <a:noFill/>
        </p:spPr>
        <p:txBody>
          <a:bodyPr wrap="square" rtlCol="0">
            <a:spAutoFit/>
          </a:bodyPr>
          <a:lstStyle/>
          <a:p>
            <a:pPr algn="ctr"/>
            <a:r>
              <a:rPr lang="en-US" sz="1050" b="1" dirty="0">
                <a:latin typeface="Arial" panose="020B0604020202020204" pitchFamily="34" charset="0"/>
                <a:cs typeface="Arial" panose="020B0604020202020204" pitchFamily="34" charset="0"/>
              </a:rPr>
              <a:t>OTM Stock</a:t>
            </a:r>
          </a:p>
          <a:p>
            <a:pPr algn="ctr"/>
            <a:r>
              <a:rPr lang="en-US" sz="1000" b="1" dirty="0">
                <a:latin typeface="Arial" panose="020B0604020202020204" pitchFamily="34" charset="0"/>
                <a:cs typeface="Arial" panose="020B0604020202020204" pitchFamily="34" charset="0"/>
              </a:rPr>
              <a:t>(Northern Triangle</a:t>
            </a:r>
            <a:r>
              <a:rPr lang="en-US" sz="1050" b="1" dirty="0">
                <a:latin typeface="Arial" panose="020B0604020202020204" pitchFamily="34" charset="0"/>
                <a:cs typeface="Arial" panose="020B0604020202020204" pitchFamily="34" charset="0"/>
              </a:rPr>
              <a:t>)</a:t>
            </a:r>
          </a:p>
        </p:txBody>
      </p:sp>
      <p:sp>
        <p:nvSpPr>
          <p:cNvPr id="4" name="Minus Sign 3">
            <a:extLst>
              <a:ext uri="{FF2B5EF4-FFF2-40B4-BE49-F238E27FC236}">
                <a16:creationId xmlns:a16="http://schemas.microsoft.com/office/drawing/2014/main" id="{2DAA9D5C-B5E7-478D-8253-6525D784C8C4}"/>
              </a:ext>
            </a:extLst>
          </p:cNvPr>
          <p:cNvSpPr/>
          <p:nvPr/>
        </p:nvSpPr>
        <p:spPr>
          <a:xfrm>
            <a:off x="3995439" y="5638978"/>
            <a:ext cx="177602" cy="177602"/>
          </a:xfrm>
          <a:prstGeom prst="mathMin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790C77D-D658-4732-AB2E-E8A7BE39FCA8}"/>
              </a:ext>
            </a:extLst>
          </p:cNvPr>
          <p:cNvSpPr txBox="1"/>
          <p:nvPr/>
        </p:nvSpPr>
        <p:spPr>
          <a:xfrm>
            <a:off x="3494419" y="5624156"/>
            <a:ext cx="2494904" cy="253916"/>
          </a:xfrm>
          <a:prstGeom prst="rect">
            <a:avLst/>
          </a:prstGeom>
          <a:noFill/>
        </p:spPr>
        <p:txBody>
          <a:bodyPr wrap="square" rtlCol="0">
            <a:spAutoFit/>
          </a:bodyPr>
          <a:lstStyle/>
          <a:p>
            <a:pPr algn="ctr"/>
            <a:r>
              <a:rPr lang="en-US" sz="1050" b="1" dirty="0">
                <a:latin typeface="Arial" panose="020B0604020202020204" pitchFamily="34" charset="0"/>
                <a:cs typeface="Arial" panose="020B0604020202020204" pitchFamily="34" charset="0"/>
              </a:rPr>
              <a:t>Apprehensions</a:t>
            </a:r>
          </a:p>
        </p:txBody>
      </p:sp>
      <p:sp>
        <p:nvSpPr>
          <p:cNvPr id="6" name="Equals 5">
            <a:extLst>
              <a:ext uri="{FF2B5EF4-FFF2-40B4-BE49-F238E27FC236}">
                <a16:creationId xmlns:a16="http://schemas.microsoft.com/office/drawing/2014/main" id="{EC76E5FE-9473-4B3F-829F-65D854EFD550}"/>
              </a:ext>
            </a:extLst>
          </p:cNvPr>
          <p:cNvSpPr/>
          <p:nvPr/>
        </p:nvSpPr>
        <p:spPr>
          <a:xfrm>
            <a:off x="5290839" y="5656618"/>
            <a:ext cx="172583" cy="166238"/>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8E870D04-4B1D-4C9C-A68E-DA67FF577EEC}"/>
              </a:ext>
            </a:extLst>
          </p:cNvPr>
          <p:cNvSpPr txBox="1"/>
          <p:nvPr/>
        </p:nvSpPr>
        <p:spPr>
          <a:xfrm>
            <a:off x="5181600" y="5562600"/>
            <a:ext cx="1696096" cy="884858"/>
          </a:xfrm>
          <a:prstGeom prst="rect">
            <a:avLst/>
          </a:prstGeom>
          <a:noFill/>
        </p:spPr>
        <p:txBody>
          <a:bodyPr wrap="square" rtlCol="0">
            <a:spAutoFit/>
          </a:bodyPr>
          <a:lstStyle/>
          <a:p>
            <a:pPr algn="ctr"/>
            <a:r>
              <a:rPr lang="en-US" sz="1050" b="1" dirty="0">
                <a:latin typeface="Arial" panose="020B0604020202020204" pitchFamily="34" charset="0"/>
                <a:cs typeface="Arial" panose="020B0604020202020204" pitchFamily="34" charset="0"/>
              </a:rPr>
              <a:t>Successful</a:t>
            </a:r>
          </a:p>
          <a:p>
            <a:pPr algn="ctr"/>
            <a:r>
              <a:rPr lang="en-US" sz="1050" b="1" dirty="0">
                <a:latin typeface="Arial" panose="020B0604020202020204" pitchFamily="34" charset="0"/>
                <a:cs typeface="Arial" panose="020B0604020202020204" pitchFamily="34" charset="0"/>
              </a:rPr>
              <a:t>Illegal Entries</a:t>
            </a:r>
          </a:p>
          <a:p>
            <a:pPr algn="ctr"/>
            <a:r>
              <a:rPr lang="en-US" sz="1050" b="1" dirty="0">
                <a:latin typeface="Arial" panose="020B0604020202020204" pitchFamily="34" charset="0"/>
                <a:cs typeface="Arial" panose="020B0604020202020204" pitchFamily="34" charset="0"/>
              </a:rPr>
              <a:t>(Unknown Got </a:t>
            </a:r>
            <a:r>
              <a:rPr lang="en-US" sz="1050" b="1" dirty="0" err="1">
                <a:latin typeface="Arial" panose="020B0604020202020204" pitchFamily="34" charset="0"/>
                <a:cs typeface="Arial" panose="020B0604020202020204" pitchFamily="34" charset="0"/>
              </a:rPr>
              <a:t>Aways</a:t>
            </a:r>
            <a:r>
              <a:rPr lang="en-US" sz="1050" b="1" dirty="0">
                <a:latin typeface="Arial" panose="020B0604020202020204" pitchFamily="34" charset="0"/>
                <a:cs typeface="Arial" panose="020B0604020202020204" pitchFamily="34" charset="0"/>
              </a:rPr>
              <a:t>)</a:t>
            </a:r>
          </a:p>
          <a:p>
            <a:pPr algn="ctr"/>
            <a:endParaRPr lang="en-US" sz="20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972ED76-BE00-4900-9DCC-EFEA8D4ECA9A}"/>
              </a:ext>
            </a:extLst>
          </p:cNvPr>
          <p:cNvSpPr txBox="1"/>
          <p:nvPr/>
        </p:nvSpPr>
        <p:spPr>
          <a:xfrm>
            <a:off x="401610" y="3009783"/>
            <a:ext cx="8480014" cy="2554545"/>
          </a:xfrm>
          <a:prstGeom prst="rect">
            <a:avLst/>
          </a:prstGeom>
          <a:noFill/>
        </p:spPr>
        <p:txBody>
          <a:bodyPr wrap="none" rtlCol="0">
            <a:spAutoFit/>
          </a:bodyPr>
          <a:lstStyle/>
          <a:p>
            <a:pPr marL="285750" indent="-285750">
              <a:buFont typeface="Arial" panose="020B0604020202020204" pitchFamily="34" charset="0"/>
              <a:buChar char="•"/>
            </a:pPr>
            <a:r>
              <a:rPr lang="en-US" dirty="0"/>
              <a:t>Network Capacity = </a:t>
            </a:r>
            <a:r>
              <a:rPr lang="en-US" b="1" dirty="0"/>
              <a:t>NC</a:t>
            </a:r>
            <a:r>
              <a:rPr lang="en-US" dirty="0"/>
              <a:t>  </a:t>
            </a:r>
          </a:p>
          <a:p>
            <a:pPr marL="285750" indent="-285750">
              <a:buFont typeface="Arial" panose="020B0604020202020204" pitchFamily="34" charset="0"/>
              <a:buChar char="•"/>
            </a:pPr>
            <a:r>
              <a:rPr lang="en-US" dirty="0"/>
              <a:t>Migrant shelter = “</a:t>
            </a:r>
            <a:r>
              <a:rPr lang="en-US" b="1" dirty="0"/>
              <a:t>S</a:t>
            </a:r>
            <a:r>
              <a:rPr lang="en-US" dirty="0"/>
              <a:t>”; (There are 220 shelters </a:t>
            </a:r>
            <a:r>
              <a:rPr lang="en-US" i="1" dirty="0"/>
              <a:t>within 5 mi of all rout</a:t>
            </a:r>
            <a:r>
              <a:rPr lang="en-US" dirty="0"/>
              <a:t>es)</a:t>
            </a:r>
          </a:p>
          <a:p>
            <a:pPr marL="742950" lvl="1" indent="-285750">
              <a:buFont typeface="Arial" panose="020B0604020202020204" pitchFamily="34" charset="0"/>
              <a:buChar char="•"/>
            </a:pPr>
            <a:r>
              <a:rPr lang="en-US" dirty="0"/>
              <a:t>(</a:t>
            </a:r>
            <a:r>
              <a:rPr lang="en-US" b="1" dirty="0"/>
              <a:t>S₁…S₂₂₀)</a:t>
            </a:r>
            <a:endParaRPr lang="en-US" dirty="0"/>
          </a:p>
          <a:p>
            <a:pPr marL="285750" indent="-285750">
              <a:buFont typeface="Arial" panose="020B0604020202020204" pitchFamily="34" charset="0"/>
              <a:buChar char="•"/>
            </a:pPr>
            <a:r>
              <a:rPr lang="en-US" dirty="0"/>
              <a:t>Ex. </a:t>
            </a:r>
            <a:r>
              <a:rPr lang="en-US" b="1" dirty="0"/>
              <a:t>S₁</a:t>
            </a:r>
            <a:r>
              <a:rPr lang="en-US" dirty="0"/>
              <a:t>=20 beds,</a:t>
            </a:r>
            <a:r>
              <a:rPr lang="en-US" b="1" dirty="0"/>
              <a:t> S₂</a:t>
            </a:r>
            <a:r>
              <a:rPr lang="en-US" dirty="0"/>
              <a:t>=35 beds…</a:t>
            </a:r>
            <a:r>
              <a:rPr lang="en-US" b="1" dirty="0"/>
              <a:t>S₂₂₀</a:t>
            </a:r>
            <a:r>
              <a:rPr lang="en-US" dirty="0"/>
              <a:t>=40 beds</a:t>
            </a:r>
          </a:p>
          <a:p>
            <a:pPr marL="285750" indent="-285750">
              <a:buFont typeface="Arial" panose="020B0604020202020204" pitchFamily="34" charset="0"/>
              <a:buChar char="•"/>
            </a:pPr>
            <a:r>
              <a:rPr lang="en-US" dirty="0"/>
              <a:t>Network Capacity, </a:t>
            </a:r>
            <a:r>
              <a:rPr lang="en-US" b="1" dirty="0"/>
              <a:t>NC</a:t>
            </a:r>
            <a:r>
              <a:rPr lang="en-US" dirty="0"/>
              <a:t> equals the summation of all the </a:t>
            </a:r>
            <a:r>
              <a:rPr lang="en-US" b="1" dirty="0"/>
              <a:t>S</a:t>
            </a:r>
            <a:r>
              <a:rPr lang="en-US" dirty="0"/>
              <a:t> values</a:t>
            </a:r>
          </a:p>
          <a:p>
            <a:pPr marL="285750" indent="-285750">
              <a:buFont typeface="Arial" panose="020B0604020202020204" pitchFamily="34" charset="0"/>
              <a:buChar char="•"/>
            </a:pPr>
            <a:r>
              <a:rPr lang="en-US" dirty="0"/>
              <a:t>As determined by facility self-reporting and testimonials (blogs, media reports, etc.)</a:t>
            </a:r>
          </a:p>
          <a:p>
            <a:pPr marL="285750" indent="-285750">
              <a:buFont typeface="Arial" panose="020B0604020202020204" pitchFamily="34" charset="0"/>
              <a:buChar char="•"/>
            </a:pPr>
            <a:r>
              <a:rPr lang="en-US" dirty="0"/>
              <a:t>Utility </a:t>
            </a:r>
            <a:r>
              <a:rPr lang="en-US" b="1" dirty="0"/>
              <a:t>(U)</a:t>
            </a:r>
            <a:r>
              <a:rPr lang="en-US" dirty="0"/>
              <a:t> is defined as the number of beds used in a migrant facility on any given day</a:t>
            </a:r>
          </a:p>
          <a:p>
            <a:pPr marL="742950" lvl="1" indent="-285750">
              <a:buFont typeface="Arial" panose="020B0604020202020204" pitchFamily="34" charset="0"/>
              <a:buChar char="•"/>
            </a:pPr>
            <a:r>
              <a:rPr lang="en-US" sz="1600" b="1" i="1" dirty="0"/>
              <a:t>Expressed as a percentage</a:t>
            </a:r>
          </a:p>
          <a:p>
            <a:endParaRPr lang="en-US" dirty="0"/>
          </a:p>
        </p:txBody>
      </p:sp>
      <p:sp>
        <p:nvSpPr>
          <p:cNvPr id="13" name="Rectangle 12">
            <a:extLst>
              <a:ext uri="{FF2B5EF4-FFF2-40B4-BE49-F238E27FC236}">
                <a16:creationId xmlns:a16="http://schemas.microsoft.com/office/drawing/2014/main" id="{4423C83E-0486-4BAB-8B94-00679D9A75BC}"/>
              </a:ext>
            </a:extLst>
          </p:cNvPr>
          <p:cNvSpPr/>
          <p:nvPr/>
        </p:nvSpPr>
        <p:spPr>
          <a:xfrm>
            <a:off x="4321422" y="2207626"/>
            <a:ext cx="543739" cy="830997"/>
          </a:xfrm>
          <a:prstGeom prst="rect">
            <a:avLst/>
          </a:prstGeom>
        </p:spPr>
        <p:txBody>
          <a:bodyPr wrap="none">
            <a:spAutoFit/>
          </a:bodyPr>
          <a:lstStyle/>
          <a:p>
            <a:r>
              <a:rPr lang="el-GR" sz="4800" dirty="0">
                <a:latin typeface="Times New Roman" panose="02020603050405020304" pitchFamily="18" charset="0"/>
                <a:cs typeface="Times New Roman" panose="02020603050405020304" pitchFamily="18" charset="0"/>
              </a:rPr>
              <a:t>Σ</a:t>
            </a:r>
            <a:endParaRPr lang="en-US" sz="48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32307FFE-B1C9-4C11-9C8A-78D9A1C511D4}"/>
              </a:ext>
            </a:extLst>
          </p:cNvPr>
          <p:cNvSpPr/>
          <p:nvPr/>
        </p:nvSpPr>
        <p:spPr>
          <a:xfrm>
            <a:off x="4236115" y="2026041"/>
            <a:ext cx="847411" cy="400110"/>
          </a:xfrm>
          <a:prstGeom prst="rect">
            <a:avLst/>
          </a:prstGeom>
        </p:spPr>
        <p:txBody>
          <a:bodyPr wrap="none">
            <a:spAutoFit/>
          </a:bodyPr>
          <a:lstStyle/>
          <a:p>
            <a:r>
              <a:rPr lang="en-US" sz="2000" b="1" dirty="0"/>
              <a:t>n=S₂₂₀</a:t>
            </a:r>
          </a:p>
        </p:txBody>
      </p:sp>
      <p:sp>
        <p:nvSpPr>
          <p:cNvPr id="15" name="Rectangle 14">
            <a:extLst>
              <a:ext uri="{FF2B5EF4-FFF2-40B4-BE49-F238E27FC236}">
                <a16:creationId xmlns:a16="http://schemas.microsoft.com/office/drawing/2014/main" id="{8F030EB9-FA26-4FA2-881B-321660A4F579}"/>
              </a:ext>
            </a:extLst>
          </p:cNvPr>
          <p:cNvSpPr/>
          <p:nvPr/>
        </p:nvSpPr>
        <p:spPr>
          <a:xfrm>
            <a:off x="4267200" y="2783116"/>
            <a:ext cx="636713" cy="400110"/>
          </a:xfrm>
          <a:prstGeom prst="rect">
            <a:avLst/>
          </a:prstGeom>
        </p:spPr>
        <p:txBody>
          <a:bodyPr wrap="none">
            <a:spAutoFit/>
          </a:bodyPr>
          <a:lstStyle/>
          <a:p>
            <a:r>
              <a:rPr lang="en-US" sz="2000" b="1" dirty="0"/>
              <a:t>n=S₁</a:t>
            </a:r>
          </a:p>
        </p:txBody>
      </p:sp>
      <p:sp>
        <p:nvSpPr>
          <p:cNvPr id="16" name="Rectangle 15">
            <a:extLst>
              <a:ext uri="{FF2B5EF4-FFF2-40B4-BE49-F238E27FC236}">
                <a16:creationId xmlns:a16="http://schemas.microsoft.com/office/drawing/2014/main" id="{6AC3F602-2532-4090-91A7-E70F1BD1C669}"/>
              </a:ext>
            </a:extLst>
          </p:cNvPr>
          <p:cNvSpPr/>
          <p:nvPr/>
        </p:nvSpPr>
        <p:spPr>
          <a:xfrm>
            <a:off x="4766026" y="2412814"/>
            <a:ext cx="322524" cy="400110"/>
          </a:xfrm>
          <a:prstGeom prst="rect">
            <a:avLst/>
          </a:prstGeom>
        </p:spPr>
        <p:txBody>
          <a:bodyPr wrap="none">
            <a:spAutoFit/>
          </a:bodyPr>
          <a:lstStyle/>
          <a:p>
            <a:r>
              <a:rPr lang="en-US" sz="2000" b="1" dirty="0"/>
              <a:t>n</a:t>
            </a:r>
          </a:p>
        </p:txBody>
      </p:sp>
      <p:sp>
        <p:nvSpPr>
          <p:cNvPr id="17" name="Rectangle 16">
            <a:extLst>
              <a:ext uri="{FF2B5EF4-FFF2-40B4-BE49-F238E27FC236}">
                <a16:creationId xmlns:a16="http://schemas.microsoft.com/office/drawing/2014/main" id="{7F03ECF5-3A90-4240-984B-99B6C1FD4814}"/>
              </a:ext>
            </a:extLst>
          </p:cNvPr>
          <p:cNvSpPr/>
          <p:nvPr/>
        </p:nvSpPr>
        <p:spPr>
          <a:xfrm>
            <a:off x="3561658" y="2351834"/>
            <a:ext cx="925856" cy="523220"/>
          </a:xfrm>
          <a:prstGeom prst="rect">
            <a:avLst/>
          </a:prstGeom>
        </p:spPr>
        <p:txBody>
          <a:bodyPr wrap="square">
            <a:spAutoFit/>
          </a:bodyPr>
          <a:lstStyle/>
          <a:p>
            <a:r>
              <a:rPr lang="en-US" sz="2800" b="1" dirty="0"/>
              <a:t>NC =</a:t>
            </a:r>
            <a:endParaRPr lang="en-US" sz="2000" b="1" dirty="0"/>
          </a:p>
        </p:txBody>
      </p:sp>
    </p:spTree>
    <p:extLst>
      <p:ext uri="{BB962C8B-B14F-4D97-AF65-F5344CB8AC3E}">
        <p14:creationId xmlns:p14="http://schemas.microsoft.com/office/powerpoint/2010/main" val="3313721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039091" y="6301582"/>
            <a:ext cx="7086600"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VOIR DIRE INTERNATIONAL, LLC</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092" y="6305491"/>
            <a:ext cx="399610" cy="39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44038" y="1296852"/>
            <a:ext cx="8395159" cy="677108"/>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CONCEPTUAL CALCULUS</a:t>
            </a:r>
          </a:p>
          <a:p>
            <a:pPr algn="ctr"/>
            <a:r>
              <a:rPr lang="en-US" b="1" i="1" dirty="0">
                <a:latin typeface="Arial" panose="020B0604020202020204" pitchFamily="34" charset="0"/>
                <a:cs typeface="Arial" panose="020B0604020202020204" pitchFamily="34" charset="0"/>
              </a:rPr>
              <a:t>DEFINING UTILITY OF THE NETWORK CAPACITY</a:t>
            </a:r>
          </a:p>
        </p:txBody>
      </p:sp>
      <p:sp>
        <p:nvSpPr>
          <p:cNvPr id="8" name="TextBox 7">
            <a:extLst>
              <a:ext uri="{FF2B5EF4-FFF2-40B4-BE49-F238E27FC236}">
                <a16:creationId xmlns:a16="http://schemas.microsoft.com/office/drawing/2014/main" id="{2907C152-5C5C-4D12-95F9-6DEF103832EB}"/>
              </a:ext>
            </a:extLst>
          </p:cNvPr>
          <p:cNvSpPr txBox="1"/>
          <p:nvPr/>
        </p:nvSpPr>
        <p:spPr>
          <a:xfrm>
            <a:off x="876913" y="215573"/>
            <a:ext cx="7529411" cy="369332"/>
          </a:xfrm>
          <a:prstGeom prst="rect">
            <a:avLst/>
          </a:prstGeom>
          <a:noFill/>
        </p:spPr>
        <p:txBody>
          <a:bodyPr wrap="square" rtlCol="0">
            <a:spAutoFit/>
          </a:bodyPr>
          <a:lstStyle/>
          <a:p>
            <a:pPr algn="just">
              <a:spcBef>
                <a:spcPts val="900"/>
              </a:spcBef>
              <a:spcAft>
                <a:spcPts val="1000"/>
              </a:spcAft>
            </a:pPr>
            <a:r>
              <a:rPr lang="en-US" b="1" dirty="0">
                <a:latin typeface="Arial" panose="020B0604020202020204" pitchFamily="34" charset="0"/>
                <a:ea typeface="Times New Roman"/>
                <a:cs typeface="Arial" panose="020B0604020202020204" pitchFamily="34" charset="0"/>
              </a:rPr>
              <a:t>Uncovering Human Smuggling Patterns from Guatemala to the U.S.</a:t>
            </a:r>
            <a:endParaRPr lang="en-US"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1A426B6-EA0E-4009-81AE-7774D63F8F14}"/>
              </a:ext>
            </a:extLst>
          </p:cNvPr>
          <p:cNvSpPr txBox="1"/>
          <p:nvPr/>
        </p:nvSpPr>
        <p:spPr>
          <a:xfrm>
            <a:off x="2217659" y="5574142"/>
            <a:ext cx="2494904" cy="430887"/>
          </a:xfrm>
          <a:prstGeom prst="rect">
            <a:avLst/>
          </a:prstGeom>
          <a:noFill/>
        </p:spPr>
        <p:txBody>
          <a:bodyPr wrap="square" rtlCol="0">
            <a:spAutoFit/>
          </a:bodyPr>
          <a:lstStyle/>
          <a:p>
            <a:pPr algn="ctr"/>
            <a:r>
              <a:rPr lang="en-US" sz="1050" b="1" dirty="0">
                <a:latin typeface="Arial" panose="020B0604020202020204" pitchFamily="34" charset="0"/>
                <a:cs typeface="Arial" panose="020B0604020202020204" pitchFamily="34" charset="0"/>
              </a:rPr>
              <a:t>OTM Stock</a:t>
            </a:r>
          </a:p>
          <a:p>
            <a:pPr algn="ctr"/>
            <a:r>
              <a:rPr lang="en-US" sz="1000" b="1" dirty="0">
                <a:latin typeface="Arial" panose="020B0604020202020204" pitchFamily="34" charset="0"/>
                <a:cs typeface="Arial" panose="020B0604020202020204" pitchFamily="34" charset="0"/>
              </a:rPr>
              <a:t>(Northern Triangle</a:t>
            </a:r>
            <a:r>
              <a:rPr lang="en-US" sz="1050" b="1" dirty="0">
                <a:latin typeface="Arial" panose="020B0604020202020204" pitchFamily="34" charset="0"/>
                <a:cs typeface="Arial" panose="020B0604020202020204" pitchFamily="34" charset="0"/>
              </a:rPr>
              <a:t>)</a:t>
            </a:r>
          </a:p>
        </p:txBody>
      </p:sp>
      <p:sp>
        <p:nvSpPr>
          <p:cNvPr id="4" name="Minus Sign 3">
            <a:extLst>
              <a:ext uri="{FF2B5EF4-FFF2-40B4-BE49-F238E27FC236}">
                <a16:creationId xmlns:a16="http://schemas.microsoft.com/office/drawing/2014/main" id="{2DAA9D5C-B5E7-478D-8253-6525D784C8C4}"/>
              </a:ext>
            </a:extLst>
          </p:cNvPr>
          <p:cNvSpPr/>
          <p:nvPr/>
        </p:nvSpPr>
        <p:spPr>
          <a:xfrm>
            <a:off x="3995439" y="5638978"/>
            <a:ext cx="177602" cy="177602"/>
          </a:xfrm>
          <a:prstGeom prst="mathMin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790C77D-D658-4732-AB2E-E8A7BE39FCA8}"/>
              </a:ext>
            </a:extLst>
          </p:cNvPr>
          <p:cNvSpPr txBox="1"/>
          <p:nvPr/>
        </p:nvSpPr>
        <p:spPr>
          <a:xfrm>
            <a:off x="3494419" y="5624156"/>
            <a:ext cx="2494904" cy="253916"/>
          </a:xfrm>
          <a:prstGeom prst="rect">
            <a:avLst/>
          </a:prstGeom>
          <a:noFill/>
        </p:spPr>
        <p:txBody>
          <a:bodyPr wrap="square" rtlCol="0">
            <a:spAutoFit/>
          </a:bodyPr>
          <a:lstStyle/>
          <a:p>
            <a:pPr algn="ctr"/>
            <a:r>
              <a:rPr lang="en-US" sz="1050" b="1" dirty="0">
                <a:latin typeface="Arial" panose="020B0604020202020204" pitchFamily="34" charset="0"/>
                <a:cs typeface="Arial" panose="020B0604020202020204" pitchFamily="34" charset="0"/>
              </a:rPr>
              <a:t>Apprehensions</a:t>
            </a:r>
          </a:p>
        </p:txBody>
      </p:sp>
      <p:sp>
        <p:nvSpPr>
          <p:cNvPr id="6" name="Equals 5">
            <a:extLst>
              <a:ext uri="{FF2B5EF4-FFF2-40B4-BE49-F238E27FC236}">
                <a16:creationId xmlns:a16="http://schemas.microsoft.com/office/drawing/2014/main" id="{EC76E5FE-9473-4B3F-829F-65D854EFD550}"/>
              </a:ext>
            </a:extLst>
          </p:cNvPr>
          <p:cNvSpPr/>
          <p:nvPr/>
        </p:nvSpPr>
        <p:spPr>
          <a:xfrm>
            <a:off x="5290839" y="5656618"/>
            <a:ext cx="172583" cy="166238"/>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8E870D04-4B1D-4C9C-A68E-DA67FF577EEC}"/>
              </a:ext>
            </a:extLst>
          </p:cNvPr>
          <p:cNvSpPr txBox="1"/>
          <p:nvPr/>
        </p:nvSpPr>
        <p:spPr>
          <a:xfrm>
            <a:off x="5181600" y="5562600"/>
            <a:ext cx="1696096" cy="884858"/>
          </a:xfrm>
          <a:prstGeom prst="rect">
            <a:avLst/>
          </a:prstGeom>
          <a:noFill/>
        </p:spPr>
        <p:txBody>
          <a:bodyPr wrap="square" rtlCol="0">
            <a:spAutoFit/>
          </a:bodyPr>
          <a:lstStyle/>
          <a:p>
            <a:pPr algn="ctr"/>
            <a:r>
              <a:rPr lang="en-US" sz="1050" b="1" dirty="0">
                <a:latin typeface="Arial" panose="020B0604020202020204" pitchFamily="34" charset="0"/>
                <a:cs typeface="Arial" panose="020B0604020202020204" pitchFamily="34" charset="0"/>
              </a:rPr>
              <a:t>Successful</a:t>
            </a:r>
          </a:p>
          <a:p>
            <a:pPr algn="ctr"/>
            <a:r>
              <a:rPr lang="en-US" sz="1050" b="1" dirty="0">
                <a:latin typeface="Arial" panose="020B0604020202020204" pitchFamily="34" charset="0"/>
                <a:cs typeface="Arial" panose="020B0604020202020204" pitchFamily="34" charset="0"/>
              </a:rPr>
              <a:t>Illegal Entries</a:t>
            </a:r>
          </a:p>
          <a:p>
            <a:pPr algn="ctr"/>
            <a:r>
              <a:rPr lang="en-US" sz="1050" b="1" dirty="0">
                <a:latin typeface="Arial" panose="020B0604020202020204" pitchFamily="34" charset="0"/>
                <a:cs typeface="Arial" panose="020B0604020202020204" pitchFamily="34" charset="0"/>
              </a:rPr>
              <a:t>(Unknown Got </a:t>
            </a:r>
            <a:r>
              <a:rPr lang="en-US" sz="1050" b="1" dirty="0" err="1">
                <a:latin typeface="Arial" panose="020B0604020202020204" pitchFamily="34" charset="0"/>
                <a:cs typeface="Arial" panose="020B0604020202020204" pitchFamily="34" charset="0"/>
              </a:rPr>
              <a:t>Aways</a:t>
            </a:r>
            <a:r>
              <a:rPr lang="en-US" sz="1050" b="1" dirty="0">
                <a:latin typeface="Arial" panose="020B0604020202020204" pitchFamily="34" charset="0"/>
                <a:cs typeface="Arial" panose="020B0604020202020204" pitchFamily="34" charset="0"/>
              </a:rPr>
              <a:t>)</a:t>
            </a:r>
          </a:p>
          <a:p>
            <a:pPr algn="ctr"/>
            <a:endParaRPr lang="en-US" sz="20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972ED76-BE00-4900-9DCC-EFEA8D4ECA9A}"/>
              </a:ext>
            </a:extLst>
          </p:cNvPr>
          <p:cNvSpPr txBox="1"/>
          <p:nvPr/>
        </p:nvSpPr>
        <p:spPr>
          <a:xfrm>
            <a:off x="359183" y="3816839"/>
            <a:ext cx="8480014" cy="1477328"/>
          </a:xfrm>
          <a:prstGeom prst="rect">
            <a:avLst/>
          </a:prstGeom>
          <a:noFill/>
        </p:spPr>
        <p:txBody>
          <a:bodyPr wrap="none" rtlCol="0">
            <a:spAutoFit/>
          </a:bodyPr>
          <a:lstStyle/>
          <a:p>
            <a:pPr marL="285750" indent="-285750">
              <a:buFont typeface="Arial" panose="020B0604020202020204" pitchFamily="34" charset="0"/>
              <a:buChar char="•"/>
            </a:pPr>
            <a:r>
              <a:rPr lang="en-US" dirty="0"/>
              <a:t>Utility </a:t>
            </a:r>
            <a:r>
              <a:rPr lang="en-US" b="1" dirty="0"/>
              <a:t>(U)</a:t>
            </a:r>
            <a:r>
              <a:rPr lang="en-US" dirty="0"/>
              <a:t> is defined as the number of beds used in a migrant facility on any given day</a:t>
            </a:r>
          </a:p>
          <a:p>
            <a:pPr marL="1200150" lvl="2" indent="-285750">
              <a:buFont typeface="Arial" panose="020B0604020202020204" pitchFamily="34" charset="0"/>
              <a:buChar char="•"/>
            </a:pPr>
            <a:r>
              <a:rPr lang="en-US" b="1" dirty="0"/>
              <a:t>(U)</a:t>
            </a:r>
            <a:r>
              <a:rPr lang="en-US" dirty="0"/>
              <a:t> is expressed as a percentage, ex. </a:t>
            </a:r>
            <a:r>
              <a:rPr lang="en-US" b="1" dirty="0"/>
              <a:t>0.60</a:t>
            </a:r>
            <a:r>
              <a:rPr lang="en-US" dirty="0"/>
              <a:t> or </a:t>
            </a:r>
            <a:r>
              <a:rPr lang="en-US" b="1" dirty="0"/>
              <a:t>60% </a:t>
            </a:r>
          </a:p>
          <a:p>
            <a:pPr marL="742950" lvl="1" indent="-285750">
              <a:buFont typeface="Arial" panose="020B0604020202020204" pitchFamily="34" charset="0"/>
              <a:buChar char="•"/>
            </a:pPr>
            <a:r>
              <a:rPr lang="en-US" dirty="0"/>
              <a:t>The benchmark for the number of beds used in any migrant facility is based on a</a:t>
            </a:r>
          </a:p>
          <a:p>
            <a:pPr lvl="1"/>
            <a:r>
              <a:rPr lang="en-US" dirty="0"/>
              <a:t>      standard Hotel utilization average rate of </a:t>
            </a:r>
            <a:r>
              <a:rPr lang="en-US" b="1" dirty="0"/>
              <a:t>60% occupancy (U = 0.60 or 60%)</a:t>
            </a:r>
          </a:p>
          <a:p>
            <a:pPr marL="742950" lvl="1" indent="-285750">
              <a:buFont typeface="Arial" panose="020B0604020202020204" pitchFamily="34" charset="0"/>
              <a:buChar char="•"/>
            </a:pPr>
            <a:r>
              <a:rPr lang="en-US" dirty="0"/>
              <a:t>Occupancy rates in this calculus are also seasonally adjusted, </a:t>
            </a:r>
            <a:r>
              <a:rPr lang="en-US" b="1" dirty="0"/>
              <a:t>25% occupancy</a:t>
            </a:r>
          </a:p>
        </p:txBody>
      </p:sp>
      <p:sp>
        <p:nvSpPr>
          <p:cNvPr id="18" name="Rectangle 17">
            <a:extLst>
              <a:ext uri="{FF2B5EF4-FFF2-40B4-BE49-F238E27FC236}">
                <a16:creationId xmlns:a16="http://schemas.microsoft.com/office/drawing/2014/main" id="{01436C8C-AC7F-425E-A19D-81B2EB5FDA20}"/>
              </a:ext>
            </a:extLst>
          </p:cNvPr>
          <p:cNvSpPr/>
          <p:nvPr/>
        </p:nvSpPr>
        <p:spPr>
          <a:xfrm>
            <a:off x="4990095" y="2412874"/>
            <a:ext cx="511679" cy="400110"/>
          </a:xfrm>
          <a:prstGeom prst="rect">
            <a:avLst/>
          </a:prstGeom>
        </p:spPr>
        <p:txBody>
          <a:bodyPr wrap="none">
            <a:spAutoFit/>
          </a:bodyPr>
          <a:lstStyle/>
          <a:p>
            <a:r>
              <a:rPr lang="en-US" sz="2000" b="1" dirty="0"/>
              <a:t>(U)</a:t>
            </a:r>
          </a:p>
        </p:txBody>
      </p:sp>
      <p:sp>
        <p:nvSpPr>
          <p:cNvPr id="24" name="Rectangle 23">
            <a:extLst>
              <a:ext uri="{FF2B5EF4-FFF2-40B4-BE49-F238E27FC236}">
                <a16:creationId xmlns:a16="http://schemas.microsoft.com/office/drawing/2014/main" id="{0A33A697-4742-425B-857D-08A0A68957F7}"/>
              </a:ext>
            </a:extLst>
          </p:cNvPr>
          <p:cNvSpPr/>
          <p:nvPr/>
        </p:nvSpPr>
        <p:spPr>
          <a:xfrm>
            <a:off x="4321422" y="2207626"/>
            <a:ext cx="543739" cy="830997"/>
          </a:xfrm>
          <a:prstGeom prst="rect">
            <a:avLst/>
          </a:prstGeom>
        </p:spPr>
        <p:txBody>
          <a:bodyPr wrap="none">
            <a:spAutoFit/>
          </a:bodyPr>
          <a:lstStyle/>
          <a:p>
            <a:r>
              <a:rPr lang="el-GR" sz="4800" dirty="0">
                <a:latin typeface="Times New Roman" panose="02020603050405020304" pitchFamily="18" charset="0"/>
                <a:cs typeface="Times New Roman" panose="02020603050405020304" pitchFamily="18" charset="0"/>
              </a:rPr>
              <a:t>Σ</a:t>
            </a:r>
            <a:endParaRPr lang="en-US" sz="4800" dirty="0">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079D5CB6-C9BE-4D58-B416-9D26B45B062A}"/>
              </a:ext>
            </a:extLst>
          </p:cNvPr>
          <p:cNvSpPr/>
          <p:nvPr/>
        </p:nvSpPr>
        <p:spPr>
          <a:xfrm>
            <a:off x="4236115" y="2026041"/>
            <a:ext cx="847411" cy="400110"/>
          </a:xfrm>
          <a:prstGeom prst="rect">
            <a:avLst/>
          </a:prstGeom>
        </p:spPr>
        <p:txBody>
          <a:bodyPr wrap="none">
            <a:spAutoFit/>
          </a:bodyPr>
          <a:lstStyle/>
          <a:p>
            <a:r>
              <a:rPr lang="en-US" sz="2000" b="1" dirty="0"/>
              <a:t>n=S₂₂₀</a:t>
            </a:r>
          </a:p>
        </p:txBody>
      </p:sp>
      <p:sp>
        <p:nvSpPr>
          <p:cNvPr id="26" name="Rectangle 25">
            <a:extLst>
              <a:ext uri="{FF2B5EF4-FFF2-40B4-BE49-F238E27FC236}">
                <a16:creationId xmlns:a16="http://schemas.microsoft.com/office/drawing/2014/main" id="{B848B932-B1CF-407E-B467-B96B43DEA144}"/>
              </a:ext>
            </a:extLst>
          </p:cNvPr>
          <p:cNvSpPr/>
          <p:nvPr/>
        </p:nvSpPr>
        <p:spPr>
          <a:xfrm>
            <a:off x="4267200" y="2783116"/>
            <a:ext cx="636713" cy="400110"/>
          </a:xfrm>
          <a:prstGeom prst="rect">
            <a:avLst/>
          </a:prstGeom>
        </p:spPr>
        <p:txBody>
          <a:bodyPr wrap="none">
            <a:spAutoFit/>
          </a:bodyPr>
          <a:lstStyle/>
          <a:p>
            <a:r>
              <a:rPr lang="en-US" sz="2000" b="1" dirty="0"/>
              <a:t>n=S₁</a:t>
            </a:r>
          </a:p>
        </p:txBody>
      </p:sp>
      <p:sp>
        <p:nvSpPr>
          <p:cNvPr id="27" name="Rectangle 26">
            <a:extLst>
              <a:ext uri="{FF2B5EF4-FFF2-40B4-BE49-F238E27FC236}">
                <a16:creationId xmlns:a16="http://schemas.microsoft.com/office/drawing/2014/main" id="{A0D13570-BF12-4E40-9B12-43C64986B6CB}"/>
              </a:ext>
            </a:extLst>
          </p:cNvPr>
          <p:cNvSpPr/>
          <p:nvPr/>
        </p:nvSpPr>
        <p:spPr>
          <a:xfrm>
            <a:off x="4766026" y="2412814"/>
            <a:ext cx="322524" cy="400110"/>
          </a:xfrm>
          <a:prstGeom prst="rect">
            <a:avLst/>
          </a:prstGeom>
        </p:spPr>
        <p:txBody>
          <a:bodyPr wrap="none">
            <a:spAutoFit/>
          </a:bodyPr>
          <a:lstStyle/>
          <a:p>
            <a:r>
              <a:rPr lang="en-US" sz="2000" b="1" dirty="0"/>
              <a:t>n</a:t>
            </a:r>
          </a:p>
        </p:txBody>
      </p:sp>
      <p:sp>
        <p:nvSpPr>
          <p:cNvPr id="28" name="Rectangle 27">
            <a:extLst>
              <a:ext uri="{FF2B5EF4-FFF2-40B4-BE49-F238E27FC236}">
                <a16:creationId xmlns:a16="http://schemas.microsoft.com/office/drawing/2014/main" id="{2D8DFFF5-E90D-4889-8BFE-341C3F6C5349}"/>
              </a:ext>
            </a:extLst>
          </p:cNvPr>
          <p:cNvSpPr/>
          <p:nvPr/>
        </p:nvSpPr>
        <p:spPr>
          <a:xfrm>
            <a:off x="3561658" y="2351834"/>
            <a:ext cx="925856" cy="523220"/>
          </a:xfrm>
          <a:prstGeom prst="rect">
            <a:avLst/>
          </a:prstGeom>
        </p:spPr>
        <p:txBody>
          <a:bodyPr wrap="square">
            <a:spAutoFit/>
          </a:bodyPr>
          <a:lstStyle/>
          <a:p>
            <a:r>
              <a:rPr lang="en-US" sz="2800" b="1" dirty="0"/>
              <a:t>NC =</a:t>
            </a:r>
            <a:endParaRPr lang="en-US" sz="2000" b="1" dirty="0"/>
          </a:p>
        </p:txBody>
      </p:sp>
    </p:spTree>
    <p:extLst>
      <p:ext uri="{BB962C8B-B14F-4D97-AF65-F5344CB8AC3E}">
        <p14:creationId xmlns:p14="http://schemas.microsoft.com/office/powerpoint/2010/main" val="2824385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9091" y="6301582"/>
            <a:ext cx="7086600"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VOIR DIRE INTERNATIONAL, LLC</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9092" y="6305491"/>
            <a:ext cx="399610" cy="39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44038" y="593748"/>
            <a:ext cx="8395159" cy="615553"/>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CONCEPTUAL CALCULUS</a:t>
            </a:r>
          </a:p>
          <a:p>
            <a:pPr algn="ctr"/>
            <a:r>
              <a:rPr lang="en-US" sz="1600" b="1" i="1" dirty="0">
                <a:latin typeface="Arial" panose="020B0604020202020204" pitchFamily="34" charset="0"/>
                <a:cs typeface="Arial" panose="020B0604020202020204" pitchFamily="34" charset="0"/>
              </a:rPr>
              <a:t>DEFINING UTILITY OF THE NETWORK CAPACITY</a:t>
            </a:r>
          </a:p>
        </p:txBody>
      </p:sp>
      <p:sp>
        <p:nvSpPr>
          <p:cNvPr id="8" name="TextBox 7">
            <a:extLst>
              <a:ext uri="{FF2B5EF4-FFF2-40B4-BE49-F238E27FC236}">
                <a16:creationId xmlns:a16="http://schemas.microsoft.com/office/drawing/2014/main" id="{2907C152-5C5C-4D12-95F9-6DEF103832EB}"/>
              </a:ext>
            </a:extLst>
          </p:cNvPr>
          <p:cNvSpPr txBox="1"/>
          <p:nvPr/>
        </p:nvSpPr>
        <p:spPr>
          <a:xfrm>
            <a:off x="876913" y="215573"/>
            <a:ext cx="7529411" cy="369332"/>
          </a:xfrm>
          <a:prstGeom prst="rect">
            <a:avLst/>
          </a:prstGeom>
          <a:noFill/>
        </p:spPr>
        <p:txBody>
          <a:bodyPr wrap="square" rtlCol="0">
            <a:spAutoFit/>
          </a:bodyPr>
          <a:lstStyle/>
          <a:p>
            <a:pPr algn="just">
              <a:spcBef>
                <a:spcPts val="900"/>
              </a:spcBef>
              <a:spcAft>
                <a:spcPts val="1000"/>
              </a:spcAft>
            </a:pPr>
            <a:r>
              <a:rPr lang="en-US" b="1" dirty="0">
                <a:latin typeface="Arial" panose="020B0604020202020204" pitchFamily="34" charset="0"/>
                <a:ea typeface="Times New Roman"/>
                <a:cs typeface="Arial" panose="020B0604020202020204" pitchFamily="34" charset="0"/>
              </a:rPr>
              <a:t>Uncovering Human Smuggling Patterns from Guatemala to the U.S.</a:t>
            </a:r>
            <a:endParaRPr lang="en-US"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1A426B6-EA0E-4009-81AE-7774D63F8F14}"/>
              </a:ext>
            </a:extLst>
          </p:cNvPr>
          <p:cNvSpPr txBox="1"/>
          <p:nvPr/>
        </p:nvSpPr>
        <p:spPr>
          <a:xfrm>
            <a:off x="2237860" y="5694239"/>
            <a:ext cx="2494904" cy="430887"/>
          </a:xfrm>
          <a:prstGeom prst="rect">
            <a:avLst/>
          </a:prstGeom>
          <a:noFill/>
        </p:spPr>
        <p:txBody>
          <a:bodyPr wrap="square" rtlCol="0">
            <a:spAutoFit/>
          </a:bodyPr>
          <a:lstStyle/>
          <a:p>
            <a:pPr algn="ctr"/>
            <a:r>
              <a:rPr lang="en-US" sz="1050" b="1" dirty="0">
                <a:solidFill>
                  <a:schemeClr val="tx1">
                    <a:lumMod val="65000"/>
                    <a:lumOff val="35000"/>
                  </a:schemeClr>
                </a:solidFill>
                <a:latin typeface="Arial" panose="020B0604020202020204" pitchFamily="34" charset="0"/>
                <a:cs typeface="Arial" panose="020B0604020202020204" pitchFamily="34" charset="0"/>
              </a:rPr>
              <a:t>OTM Stock</a:t>
            </a:r>
          </a:p>
          <a:p>
            <a:pPr algn="ctr"/>
            <a:r>
              <a:rPr lang="en-US" sz="1000" b="1" dirty="0">
                <a:solidFill>
                  <a:schemeClr val="tx1">
                    <a:lumMod val="65000"/>
                    <a:lumOff val="35000"/>
                  </a:schemeClr>
                </a:solidFill>
                <a:latin typeface="Arial" panose="020B0604020202020204" pitchFamily="34" charset="0"/>
                <a:cs typeface="Arial" panose="020B0604020202020204" pitchFamily="34" charset="0"/>
              </a:rPr>
              <a:t>(Northern Triangle</a:t>
            </a:r>
            <a:r>
              <a:rPr lang="en-US" sz="1050" b="1"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4" name="Minus Sign 3">
            <a:extLst>
              <a:ext uri="{FF2B5EF4-FFF2-40B4-BE49-F238E27FC236}">
                <a16:creationId xmlns:a16="http://schemas.microsoft.com/office/drawing/2014/main" id="{2DAA9D5C-B5E7-478D-8253-6525D784C8C4}"/>
              </a:ext>
            </a:extLst>
          </p:cNvPr>
          <p:cNvSpPr/>
          <p:nvPr/>
        </p:nvSpPr>
        <p:spPr>
          <a:xfrm>
            <a:off x="4015640" y="5759075"/>
            <a:ext cx="177602" cy="177602"/>
          </a:xfrm>
          <a:prstGeom prst="mathMinus">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790C77D-D658-4732-AB2E-E8A7BE39FCA8}"/>
              </a:ext>
            </a:extLst>
          </p:cNvPr>
          <p:cNvSpPr txBox="1"/>
          <p:nvPr/>
        </p:nvSpPr>
        <p:spPr>
          <a:xfrm>
            <a:off x="3514620" y="5714337"/>
            <a:ext cx="2494904" cy="253916"/>
          </a:xfrm>
          <a:prstGeom prst="rect">
            <a:avLst/>
          </a:prstGeom>
          <a:noFill/>
        </p:spPr>
        <p:txBody>
          <a:bodyPr wrap="square" rtlCol="0">
            <a:spAutoFit/>
          </a:bodyPr>
          <a:lstStyle/>
          <a:p>
            <a:pPr algn="ctr"/>
            <a:r>
              <a:rPr lang="en-US" sz="1050" b="1" dirty="0">
                <a:solidFill>
                  <a:schemeClr val="tx1">
                    <a:lumMod val="65000"/>
                    <a:lumOff val="35000"/>
                  </a:schemeClr>
                </a:solidFill>
                <a:latin typeface="Arial" panose="020B0604020202020204" pitchFamily="34" charset="0"/>
                <a:cs typeface="Arial" panose="020B0604020202020204" pitchFamily="34" charset="0"/>
              </a:rPr>
              <a:t>Apprehensions</a:t>
            </a:r>
          </a:p>
        </p:txBody>
      </p:sp>
      <p:sp>
        <p:nvSpPr>
          <p:cNvPr id="6" name="Equals 5">
            <a:extLst>
              <a:ext uri="{FF2B5EF4-FFF2-40B4-BE49-F238E27FC236}">
                <a16:creationId xmlns:a16="http://schemas.microsoft.com/office/drawing/2014/main" id="{EC76E5FE-9473-4B3F-829F-65D854EFD550}"/>
              </a:ext>
            </a:extLst>
          </p:cNvPr>
          <p:cNvSpPr/>
          <p:nvPr/>
        </p:nvSpPr>
        <p:spPr>
          <a:xfrm>
            <a:off x="5311040" y="5776715"/>
            <a:ext cx="172583" cy="166238"/>
          </a:xfrm>
          <a:prstGeom prst="mathEqual">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12" name="TextBox 11">
            <a:extLst>
              <a:ext uri="{FF2B5EF4-FFF2-40B4-BE49-F238E27FC236}">
                <a16:creationId xmlns:a16="http://schemas.microsoft.com/office/drawing/2014/main" id="{8E870D04-4B1D-4C9C-A68E-DA67FF577EEC}"/>
              </a:ext>
            </a:extLst>
          </p:cNvPr>
          <p:cNvSpPr txBox="1"/>
          <p:nvPr/>
        </p:nvSpPr>
        <p:spPr>
          <a:xfrm>
            <a:off x="5255691" y="5655321"/>
            <a:ext cx="1696096" cy="884858"/>
          </a:xfrm>
          <a:prstGeom prst="rect">
            <a:avLst/>
          </a:prstGeom>
          <a:noFill/>
        </p:spPr>
        <p:txBody>
          <a:bodyPr wrap="square" rtlCol="0">
            <a:spAutoFit/>
          </a:bodyPr>
          <a:lstStyle/>
          <a:p>
            <a:pPr algn="ctr"/>
            <a:r>
              <a:rPr lang="en-US" sz="1050" b="1" dirty="0">
                <a:solidFill>
                  <a:schemeClr val="tx1">
                    <a:lumMod val="65000"/>
                    <a:lumOff val="35000"/>
                  </a:schemeClr>
                </a:solidFill>
                <a:latin typeface="Arial" panose="020B0604020202020204" pitchFamily="34" charset="0"/>
                <a:cs typeface="Arial" panose="020B0604020202020204" pitchFamily="34" charset="0"/>
              </a:rPr>
              <a:t>Successful</a:t>
            </a:r>
          </a:p>
          <a:p>
            <a:pPr algn="ctr"/>
            <a:r>
              <a:rPr lang="en-US" sz="1050" b="1" dirty="0">
                <a:solidFill>
                  <a:schemeClr val="tx1">
                    <a:lumMod val="65000"/>
                    <a:lumOff val="35000"/>
                  </a:schemeClr>
                </a:solidFill>
                <a:latin typeface="Arial" panose="020B0604020202020204" pitchFamily="34" charset="0"/>
                <a:cs typeface="Arial" panose="020B0604020202020204" pitchFamily="34" charset="0"/>
              </a:rPr>
              <a:t>Illegal Entries</a:t>
            </a:r>
          </a:p>
          <a:p>
            <a:pPr algn="ctr"/>
            <a:r>
              <a:rPr lang="en-US" sz="1050" b="1" dirty="0">
                <a:solidFill>
                  <a:schemeClr val="tx1">
                    <a:lumMod val="65000"/>
                    <a:lumOff val="35000"/>
                  </a:schemeClr>
                </a:solidFill>
                <a:latin typeface="Arial" panose="020B0604020202020204" pitchFamily="34" charset="0"/>
                <a:cs typeface="Arial" panose="020B0604020202020204" pitchFamily="34" charset="0"/>
              </a:rPr>
              <a:t>(Unknown Got </a:t>
            </a:r>
            <a:r>
              <a:rPr lang="en-US" sz="1050" b="1" dirty="0" err="1">
                <a:solidFill>
                  <a:schemeClr val="tx1">
                    <a:lumMod val="65000"/>
                    <a:lumOff val="35000"/>
                  </a:schemeClr>
                </a:solidFill>
                <a:latin typeface="Arial" panose="020B0604020202020204" pitchFamily="34" charset="0"/>
                <a:cs typeface="Arial" panose="020B0604020202020204" pitchFamily="34" charset="0"/>
              </a:rPr>
              <a:t>Aways</a:t>
            </a:r>
            <a:r>
              <a:rPr lang="en-US" sz="1050" b="1" dirty="0">
                <a:solidFill>
                  <a:schemeClr val="tx1">
                    <a:lumMod val="65000"/>
                    <a:lumOff val="35000"/>
                  </a:schemeClr>
                </a:solidFill>
                <a:latin typeface="Arial" panose="020B0604020202020204" pitchFamily="34" charset="0"/>
                <a:cs typeface="Arial" panose="020B0604020202020204" pitchFamily="34" charset="0"/>
              </a:rPr>
              <a:t>)</a:t>
            </a:r>
          </a:p>
          <a:p>
            <a:pPr algn="ctr"/>
            <a:endParaRPr lang="en-US" sz="2000"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18C76A8-9CE0-47ED-9BA8-8824832BE294}"/>
              </a:ext>
            </a:extLst>
          </p:cNvPr>
          <p:cNvSpPr/>
          <p:nvPr/>
        </p:nvSpPr>
        <p:spPr>
          <a:xfrm>
            <a:off x="5442644" y="2298965"/>
            <a:ext cx="2335639" cy="307777"/>
          </a:xfrm>
          <a:prstGeom prst="rect">
            <a:avLst/>
          </a:prstGeom>
        </p:spPr>
        <p:txBody>
          <a:bodyPr wrap="none">
            <a:spAutoFit/>
          </a:bodyPr>
          <a:lstStyle/>
          <a:p>
            <a:r>
              <a:rPr lang="en-US" sz="1400" b="1" dirty="0"/>
              <a:t>Values: 10+20+10+5+20 = </a:t>
            </a:r>
            <a:r>
              <a:rPr lang="en-US" sz="1400" b="1" dirty="0">
                <a:solidFill>
                  <a:srgbClr val="FF0000"/>
                </a:solidFill>
              </a:rPr>
              <a:t>65</a:t>
            </a:r>
            <a:r>
              <a:rPr lang="en-US" sz="1400" b="1" dirty="0"/>
              <a:t> </a:t>
            </a:r>
          </a:p>
        </p:txBody>
      </p:sp>
      <p:cxnSp>
        <p:nvCxnSpPr>
          <p:cNvPr id="14" name="Connector: Curved 13">
            <a:extLst>
              <a:ext uri="{FF2B5EF4-FFF2-40B4-BE49-F238E27FC236}">
                <a16:creationId xmlns:a16="http://schemas.microsoft.com/office/drawing/2014/main" id="{53C94350-4551-4ED9-9973-4765F94355A8}"/>
              </a:ext>
            </a:extLst>
          </p:cNvPr>
          <p:cNvCxnSpPr/>
          <p:nvPr/>
        </p:nvCxnSpPr>
        <p:spPr>
          <a:xfrm rot="16200000" flipH="1">
            <a:off x="489529" y="2604313"/>
            <a:ext cx="2602342" cy="2057400"/>
          </a:xfrm>
          <a:prstGeom prst="curvedConnector3">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Flowchart: Connector 14">
            <a:extLst>
              <a:ext uri="{FF2B5EF4-FFF2-40B4-BE49-F238E27FC236}">
                <a16:creationId xmlns:a16="http://schemas.microsoft.com/office/drawing/2014/main" id="{02AF43EF-FD80-4F52-8ABB-D838F24D3330}"/>
              </a:ext>
            </a:extLst>
          </p:cNvPr>
          <p:cNvSpPr/>
          <p:nvPr/>
        </p:nvSpPr>
        <p:spPr>
          <a:xfrm>
            <a:off x="2514600" y="4705583"/>
            <a:ext cx="152401" cy="152401"/>
          </a:xfrm>
          <a:prstGeom prst="flowChartConnector">
            <a:avLst/>
          </a:prstGeom>
          <a:solidFill>
            <a:schemeClr val="tx1"/>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98084795-00FB-4D6D-8B89-A761B33842DA}"/>
              </a:ext>
            </a:extLst>
          </p:cNvPr>
          <p:cNvSpPr/>
          <p:nvPr/>
        </p:nvSpPr>
        <p:spPr>
          <a:xfrm>
            <a:off x="2667001" y="3909169"/>
            <a:ext cx="152401" cy="152401"/>
          </a:xfrm>
          <a:prstGeom prst="flowChartConnector">
            <a:avLst/>
          </a:prstGeom>
          <a:solidFill>
            <a:schemeClr val="tx1"/>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9BBFAE41-21BA-4611-A558-6D231EB63DC1}"/>
              </a:ext>
            </a:extLst>
          </p:cNvPr>
          <p:cNvSpPr/>
          <p:nvPr/>
        </p:nvSpPr>
        <p:spPr>
          <a:xfrm>
            <a:off x="2217659" y="3486532"/>
            <a:ext cx="152401" cy="152401"/>
          </a:xfrm>
          <a:prstGeom prst="flowChartConnector">
            <a:avLst/>
          </a:prstGeom>
          <a:solidFill>
            <a:schemeClr val="tx1"/>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256DDB72-F408-44DA-8A52-EB62162D3CF8}"/>
              </a:ext>
            </a:extLst>
          </p:cNvPr>
          <p:cNvSpPr/>
          <p:nvPr/>
        </p:nvSpPr>
        <p:spPr>
          <a:xfrm>
            <a:off x="1016232" y="3456142"/>
            <a:ext cx="152401" cy="152401"/>
          </a:xfrm>
          <a:prstGeom prst="flowChartConnector">
            <a:avLst/>
          </a:prstGeom>
          <a:solidFill>
            <a:schemeClr val="tx1"/>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C598A879-AE80-4DB5-BEA7-3B753C5A3036}"/>
              </a:ext>
            </a:extLst>
          </p:cNvPr>
          <p:cNvSpPr/>
          <p:nvPr/>
        </p:nvSpPr>
        <p:spPr>
          <a:xfrm>
            <a:off x="1086496" y="2858050"/>
            <a:ext cx="152401" cy="152401"/>
          </a:xfrm>
          <a:prstGeom prst="flowChartConnector">
            <a:avLst/>
          </a:prstGeom>
          <a:solidFill>
            <a:schemeClr val="tx1"/>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531DC9B-8658-4439-8009-A9F2B629DC0E}"/>
              </a:ext>
            </a:extLst>
          </p:cNvPr>
          <p:cNvSpPr/>
          <p:nvPr/>
        </p:nvSpPr>
        <p:spPr>
          <a:xfrm>
            <a:off x="2256757" y="3151177"/>
            <a:ext cx="780983" cy="400110"/>
          </a:xfrm>
          <a:prstGeom prst="rect">
            <a:avLst/>
          </a:prstGeom>
        </p:spPr>
        <p:txBody>
          <a:bodyPr wrap="none">
            <a:spAutoFit/>
          </a:bodyPr>
          <a:lstStyle/>
          <a:p>
            <a:r>
              <a:rPr lang="en-US" sz="2000" b="1" dirty="0"/>
              <a:t>S₃=10</a:t>
            </a:r>
          </a:p>
        </p:txBody>
      </p:sp>
      <p:sp>
        <p:nvSpPr>
          <p:cNvPr id="24" name="Rectangle 23">
            <a:extLst>
              <a:ext uri="{FF2B5EF4-FFF2-40B4-BE49-F238E27FC236}">
                <a16:creationId xmlns:a16="http://schemas.microsoft.com/office/drawing/2014/main" id="{E8E97319-AAC0-4D20-8224-AE919C719CE9}"/>
              </a:ext>
            </a:extLst>
          </p:cNvPr>
          <p:cNvSpPr/>
          <p:nvPr/>
        </p:nvSpPr>
        <p:spPr>
          <a:xfrm>
            <a:off x="1172504" y="2534140"/>
            <a:ext cx="758541" cy="400110"/>
          </a:xfrm>
          <a:prstGeom prst="rect">
            <a:avLst/>
          </a:prstGeom>
        </p:spPr>
        <p:txBody>
          <a:bodyPr wrap="none">
            <a:spAutoFit/>
          </a:bodyPr>
          <a:lstStyle/>
          <a:p>
            <a:r>
              <a:rPr lang="en-US" sz="2000" b="1" dirty="0"/>
              <a:t>S₁=10</a:t>
            </a:r>
          </a:p>
        </p:txBody>
      </p:sp>
      <p:sp>
        <p:nvSpPr>
          <p:cNvPr id="26" name="Rectangle 25">
            <a:extLst>
              <a:ext uri="{FF2B5EF4-FFF2-40B4-BE49-F238E27FC236}">
                <a16:creationId xmlns:a16="http://schemas.microsoft.com/office/drawing/2014/main" id="{FFA27012-25A0-46FB-B9A1-826224F42CDF}"/>
              </a:ext>
            </a:extLst>
          </p:cNvPr>
          <p:cNvSpPr/>
          <p:nvPr/>
        </p:nvSpPr>
        <p:spPr>
          <a:xfrm>
            <a:off x="299579" y="3466119"/>
            <a:ext cx="780983" cy="400110"/>
          </a:xfrm>
          <a:prstGeom prst="rect">
            <a:avLst/>
          </a:prstGeom>
        </p:spPr>
        <p:txBody>
          <a:bodyPr wrap="none">
            <a:spAutoFit/>
          </a:bodyPr>
          <a:lstStyle/>
          <a:p>
            <a:r>
              <a:rPr lang="en-US" sz="2000" b="1" dirty="0"/>
              <a:t>S₂=20</a:t>
            </a:r>
          </a:p>
        </p:txBody>
      </p:sp>
      <p:sp>
        <p:nvSpPr>
          <p:cNvPr id="27" name="Rectangle 26">
            <a:extLst>
              <a:ext uri="{FF2B5EF4-FFF2-40B4-BE49-F238E27FC236}">
                <a16:creationId xmlns:a16="http://schemas.microsoft.com/office/drawing/2014/main" id="{BC158FF6-E824-4B40-841F-23AA110AC576}"/>
              </a:ext>
            </a:extLst>
          </p:cNvPr>
          <p:cNvSpPr/>
          <p:nvPr/>
        </p:nvSpPr>
        <p:spPr>
          <a:xfrm>
            <a:off x="2758505" y="3661460"/>
            <a:ext cx="659155" cy="400110"/>
          </a:xfrm>
          <a:prstGeom prst="rect">
            <a:avLst/>
          </a:prstGeom>
        </p:spPr>
        <p:txBody>
          <a:bodyPr wrap="none">
            <a:spAutoFit/>
          </a:bodyPr>
          <a:lstStyle/>
          <a:p>
            <a:r>
              <a:rPr lang="en-US" sz="2000" b="1" dirty="0"/>
              <a:t>S₄=5</a:t>
            </a:r>
          </a:p>
        </p:txBody>
      </p:sp>
      <p:sp>
        <p:nvSpPr>
          <p:cNvPr id="28" name="Rectangle 27">
            <a:extLst>
              <a:ext uri="{FF2B5EF4-FFF2-40B4-BE49-F238E27FC236}">
                <a16:creationId xmlns:a16="http://schemas.microsoft.com/office/drawing/2014/main" id="{E657E636-08C1-4C8B-A88F-1D0EACD98701}"/>
              </a:ext>
            </a:extLst>
          </p:cNvPr>
          <p:cNvSpPr/>
          <p:nvPr/>
        </p:nvSpPr>
        <p:spPr>
          <a:xfrm>
            <a:off x="1858502" y="4772229"/>
            <a:ext cx="787395" cy="400110"/>
          </a:xfrm>
          <a:prstGeom prst="rect">
            <a:avLst/>
          </a:prstGeom>
        </p:spPr>
        <p:txBody>
          <a:bodyPr wrap="none">
            <a:spAutoFit/>
          </a:bodyPr>
          <a:lstStyle/>
          <a:p>
            <a:r>
              <a:rPr lang="en-US" sz="2000" b="1" dirty="0"/>
              <a:t>S₅=20</a:t>
            </a:r>
          </a:p>
        </p:txBody>
      </p:sp>
      <p:sp>
        <p:nvSpPr>
          <p:cNvPr id="30" name="Rectangle 29">
            <a:extLst>
              <a:ext uri="{FF2B5EF4-FFF2-40B4-BE49-F238E27FC236}">
                <a16:creationId xmlns:a16="http://schemas.microsoft.com/office/drawing/2014/main" id="{617DD1EB-B82B-4525-BADA-FD9F97BF43C8}"/>
              </a:ext>
            </a:extLst>
          </p:cNvPr>
          <p:cNvSpPr/>
          <p:nvPr/>
        </p:nvSpPr>
        <p:spPr>
          <a:xfrm>
            <a:off x="3635999" y="2695460"/>
            <a:ext cx="2386316" cy="338554"/>
          </a:xfrm>
          <a:prstGeom prst="rect">
            <a:avLst/>
          </a:prstGeom>
        </p:spPr>
        <p:txBody>
          <a:bodyPr wrap="square">
            <a:spAutoFit/>
          </a:bodyPr>
          <a:lstStyle/>
          <a:p>
            <a:r>
              <a:rPr lang="en-US" sz="1600" b="1" dirty="0"/>
              <a:t>Gross Utility Formula:       </a:t>
            </a:r>
          </a:p>
        </p:txBody>
      </p:sp>
      <p:sp>
        <p:nvSpPr>
          <p:cNvPr id="25" name="Rectangle 24">
            <a:extLst>
              <a:ext uri="{FF2B5EF4-FFF2-40B4-BE49-F238E27FC236}">
                <a16:creationId xmlns:a16="http://schemas.microsoft.com/office/drawing/2014/main" id="{35FEA4B8-400A-4B1A-BBAD-F613E1315125}"/>
              </a:ext>
            </a:extLst>
          </p:cNvPr>
          <p:cNvSpPr/>
          <p:nvPr/>
        </p:nvSpPr>
        <p:spPr>
          <a:xfrm>
            <a:off x="3818320" y="1474405"/>
            <a:ext cx="1867114" cy="338554"/>
          </a:xfrm>
          <a:prstGeom prst="rect">
            <a:avLst/>
          </a:prstGeom>
        </p:spPr>
        <p:txBody>
          <a:bodyPr wrap="none">
            <a:spAutoFit/>
          </a:bodyPr>
          <a:lstStyle/>
          <a:p>
            <a:r>
              <a:rPr lang="en-US" sz="1600" b="1" dirty="0"/>
              <a:t>Net Utility Formula:</a:t>
            </a:r>
          </a:p>
        </p:txBody>
      </p:sp>
      <p:sp>
        <p:nvSpPr>
          <p:cNvPr id="29" name="Rectangle 28">
            <a:extLst>
              <a:ext uri="{FF2B5EF4-FFF2-40B4-BE49-F238E27FC236}">
                <a16:creationId xmlns:a16="http://schemas.microsoft.com/office/drawing/2014/main" id="{BCA63C17-100A-43D4-A560-069A4DBE534E}"/>
              </a:ext>
            </a:extLst>
          </p:cNvPr>
          <p:cNvSpPr/>
          <p:nvPr/>
        </p:nvSpPr>
        <p:spPr>
          <a:xfrm>
            <a:off x="6346330" y="1404157"/>
            <a:ext cx="543739" cy="830997"/>
          </a:xfrm>
          <a:prstGeom prst="rect">
            <a:avLst/>
          </a:prstGeom>
        </p:spPr>
        <p:txBody>
          <a:bodyPr wrap="none">
            <a:spAutoFit/>
          </a:bodyPr>
          <a:lstStyle/>
          <a:p>
            <a:r>
              <a:rPr lang="el-GR" sz="4800" dirty="0">
                <a:latin typeface="Times New Roman" panose="02020603050405020304" pitchFamily="18" charset="0"/>
                <a:cs typeface="Times New Roman" panose="02020603050405020304" pitchFamily="18" charset="0"/>
              </a:rPr>
              <a:t>Σ</a:t>
            </a:r>
            <a:endParaRPr lang="en-US" sz="4800" dirty="0">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F0274C2F-7C96-4C8B-8BB0-B364FE27161C}"/>
              </a:ext>
            </a:extLst>
          </p:cNvPr>
          <p:cNvSpPr/>
          <p:nvPr/>
        </p:nvSpPr>
        <p:spPr>
          <a:xfrm>
            <a:off x="6261023" y="1222572"/>
            <a:ext cx="659155" cy="400110"/>
          </a:xfrm>
          <a:prstGeom prst="rect">
            <a:avLst/>
          </a:prstGeom>
        </p:spPr>
        <p:txBody>
          <a:bodyPr wrap="none">
            <a:spAutoFit/>
          </a:bodyPr>
          <a:lstStyle/>
          <a:p>
            <a:r>
              <a:rPr lang="en-US" sz="2000" b="1" dirty="0"/>
              <a:t>n=S₅</a:t>
            </a:r>
          </a:p>
        </p:txBody>
      </p:sp>
      <p:sp>
        <p:nvSpPr>
          <p:cNvPr id="33" name="Rectangle 32">
            <a:extLst>
              <a:ext uri="{FF2B5EF4-FFF2-40B4-BE49-F238E27FC236}">
                <a16:creationId xmlns:a16="http://schemas.microsoft.com/office/drawing/2014/main" id="{286F390E-4166-45FE-A119-323D79ED1DDA}"/>
              </a:ext>
            </a:extLst>
          </p:cNvPr>
          <p:cNvSpPr/>
          <p:nvPr/>
        </p:nvSpPr>
        <p:spPr>
          <a:xfrm>
            <a:off x="6292108" y="1979647"/>
            <a:ext cx="636713" cy="400110"/>
          </a:xfrm>
          <a:prstGeom prst="rect">
            <a:avLst/>
          </a:prstGeom>
        </p:spPr>
        <p:txBody>
          <a:bodyPr wrap="none">
            <a:spAutoFit/>
          </a:bodyPr>
          <a:lstStyle/>
          <a:p>
            <a:r>
              <a:rPr lang="en-US" sz="2000" b="1" dirty="0"/>
              <a:t>n=S₁</a:t>
            </a:r>
          </a:p>
        </p:txBody>
      </p:sp>
      <p:sp>
        <p:nvSpPr>
          <p:cNvPr id="34" name="Rectangle 33">
            <a:extLst>
              <a:ext uri="{FF2B5EF4-FFF2-40B4-BE49-F238E27FC236}">
                <a16:creationId xmlns:a16="http://schemas.microsoft.com/office/drawing/2014/main" id="{CAFBD804-24CA-4571-AE15-CB792F413D28}"/>
              </a:ext>
            </a:extLst>
          </p:cNvPr>
          <p:cNvSpPr/>
          <p:nvPr/>
        </p:nvSpPr>
        <p:spPr>
          <a:xfrm>
            <a:off x="6790934" y="1609345"/>
            <a:ext cx="322524" cy="400110"/>
          </a:xfrm>
          <a:prstGeom prst="rect">
            <a:avLst/>
          </a:prstGeom>
        </p:spPr>
        <p:txBody>
          <a:bodyPr wrap="none">
            <a:spAutoFit/>
          </a:bodyPr>
          <a:lstStyle/>
          <a:p>
            <a:r>
              <a:rPr lang="en-US" sz="2000" b="1" dirty="0"/>
              <a:t>n</a:t>
            </a:r>
          </a:p>
        </p:txBody>
      </p:sp>
      <p:sp>
        <p:nvSpPr>
          <p:cNvPr id="35" name="Rectangle 34">
            <a:extLst>
              <a:ext uri="{FF2B5EF4-FFF2-40B4-BE49-F238E27FC236}">
                <a16:creationId xmlns:a16="http://schemas.microsoft.com/office/drawing/2014/main" id="{40D96DE4-EDA6-49B9-AA8C-1E5CCE4AAF96}"/>
              </a:ext>
            </a:extLst>
          </p:cNvPr>
          <p:cNvSpPr/>
          <p:nvPr/>
        </p:nvSpPr>
        <p:spPr>
          <a:xfrm>
            <a:off x="5586566" y="1548365"/>
            <a:ext cx="925856" cy="523220"/>
          </a:xfrm>
          <a:prstGeom prst="rect">
            <a:avLst/>
          </a:prstGeom>
        </p:spPr>
        <p:txBody>
          <a:bodyPr wrap="square">
            <a:spAutoFit/>
          </a:bodyPr>
          <a:lstStyle/>
          <a:p>
            <a:r>
              <a:rPr lang="en-US" sz="2800" b="1" dirty="0"/>
              <a:t>NC =</a:t>
            </a:r>
            <a:endParaRPr lang="en-US" sz="2000" b="1" dirty="0"/>
          </a:p>
        </p:txBody>
      </p:sp>
      <p:sp>
        <p:nvSpPr>
          <p:cNvPr id="36" name="Rectangle 35">
            <a:extLst>
              <a:ext uri="{FF2B5EF4-FFF2-40B4-BE49-F238E27FC236}">
                <a16:creationId xmlns:a16="http://schemas.microsoft.com/office/drawing/2014/main" id="{18651F09-8EA1-462F-982D-81C2ABE9579D}"/>
              </a:ext>
            </a:extLst>
          </p:cNvPr>
          <p:cNvSpPr/>
          <p:nvPr/>
        </p:nvSpPr>
        <p:spPr>
          <a:xfrm>
            <a:off x="3619151" y="1728733"/>
            <a:ext cx="2089033" cy="461665"/>
          </a:xfrm>
          <a:prstGeom prst="rect">
            <a:avLst/>
          </a:prstGeom>
        </p:spPr>
        <p:txBody>
          <a:bodyPr wrap="none">
            <a:spAutoFit/>
          </a:bodyPr>
          <a:lstStyle/>
          <a:p>
            <a:r>
              <a:rPr lang="en-US" sz="1200" b="1" i="1" dirty="0">
                <a:solidFill>
                  <a:srgbClr val="FF0000"/>
                </a:solidFill>
              </a:rPr>
              <a:t>5 SHELTERS IN THIS EXAMPLE</a:t>
            </a:r>
          </a:p>
          <a:p>
            <a:r>
              <a:rPr lang="en-US" sz="1200" b="1" i="1" dirty="0">
                <a:solidFill>
                  <a:srgbClr val="FF0000"/>
                </a:solidFill>
              </a:rPr>
              <a:t>*ALL WITHIN 5 MILE BUFFER*</a:t>
            </a:r>
          </a:p>
        </p:txBody>
      </p:sp>
      <p:sp>
        <p:nvSpPr>
          <p:cNvPr id="38" name="Rectangle 37">
            <a:extLst>
              <a:ext uri="{FF2B5EF4-FFF2-40B4-BE49-F238E27FC236}">
                <a16:creationId xmlns:a16="http://schemas.microsoft.com/office/drawing/2014/main" id="{BBF8BDC6-55F4-4C96-B727-EE4392436416}"/>
              </a:ext>
            </a:extLst>
          </p:cNvPr>
          <p:cNvSpPr/>
          <p:nvPr/>
        </p:nvSpPr>
        <p:spPr>
          <a:xfrm>
            <a:off x="246309" y="4311353"/>
            <a:ext cx="777777" cy="400110"/>
          </a:xfrm>
          <a:prstGeom prst="rect">
            <a:avLst/>
          </a:prstGeom>
        </p:spPr>
        <p:txBody>
          <a:bodyPr wrap="none">
            <a:spAutoFit/>
          </a:bodyPr>
          <a:lstStyle/>
          <a:p>
            <a:r>
              <a:rPr lang="en-US" sz="2000" b="1" dirty="0">
                <a:solidFill>
                  <a:schemeClr val="accent5">
                    <a:lumMod val="50000"/>
                  </a:schemeClr>
                </a:solidFill>
              </a:rPr>
              <a:t>S₇=14</a:t>
            </a:r>
          </a:p>
        </p:txBody>
      </p:sp>
      <p:sp>
        <p:nvSpPr>
          <p:cNvPr id="40" name="Rectangle 39">
            <a:extLst>
              <a:ext uri="{FF2B5EF4-FFF2-40B4-BE49-F238E27FC236}">
                <a16:creationId xmlns:a16="http://schemas.microsoft.com/office/drawing/2014/main" id="{227D1842-B1DB-486E-BE71-295235F9230A}"/>
              </a:ext>
            </a:extLst>
          </p:cNvPr>
          <p:cNvSpPr/>
          <p:nvPr/>
        </p:nvSpPr>
        <p:spPr>
          <a:xfrm>
            <a:off x="742459" y="5196894"/>
            <a:ext cx="788999" cy="400110"/>
          </a:xfrm>
          <a:prstGeom prst="rect">
            <a:avLst/>
          </a:prstGeom>
        </p:spPr>
        <p:txBody>
          <a:bodyPr wrap="none">
            <a:spAutoFit/>
          </a:bodyPr>
          <a:lstStyle/>
          <a:p>
            <a:r>
              <a:rPr lang="en-US" sz="2000" b="1" dirty="0">
                <a:solidFill>
                  <a:schemeClr val="accent5">
                    <a:lumMod val="50000"/>
                  </a:schemeClr>
                </a:solidFill>
              </a:rPr>
              <a:t>S₈=40</a:t>
            </a:r>
          </a:p>
        </p:txBody>
      </p:sp>
      <p:sp>
        <p:nvSpPr>
          <p:cNvPr id="41" name="Flowchart: Connector 40">
            <a:extLst>
              <a:ext uri="{FF2B5EF4-FFF2-40B4-BE49-F238E27FC236}">
                <a16:creationId xmlns:a16="http://schemas.microsoft.com/office/drawing/2014/main" id="{E1309AF9-13FE-408A-B74F-B66EADBABBC8}"/>
              </a:ext>
            </a:extLst>
          </p:cNvPr>
          <p:cNvSpPr/>
          <p:nvPr/>
        </p:nvSpPr>
        <p:spPr>
          <a:xfrm>
            <a:off x="863831" y="1796869"/>
            <a:ext cx="152401" cy="152401"/>
          </a:xfrm>
          <a:prstGeom prst="flowChartConnector">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A495E2F-61B5-4B50-8B4C-30E913ACA9EA}"/>
              </a:ext>
            </a:extLst>
          </p:cNvPr>
          <p:cNvSpPr/>
          <p:nvPr/>
        </p:nvSpPr>
        <p:spPr>
          <a:xfrm>
            <a:off x="922543" y="1405615"/>
            <a:ext cx="657552" cy="400110"/>
          </a:xfrm>
          <a:prstGeom prst="rect">
            <a:avLst/>
          </a:prstGeom>
        </p:spPr>
        <p:txBody>
          <a:bodyPr wrap="none">
            <a:spAutoFit/>
          </a:bodyPr>
          <a:lstStyle/>
          <a:p>
            <a:r>
              <a:rPr lang="en-US" sz="2000" b="1" dirty="0">
                <a:solidFill>
                  <a:schemeClr val="accent5">
                    <a:lumMod val="50000"/>
                  </a:schemeClr>
                </a:solidFill>
              </a:rPr>
              <a:t>S₆=5</a:t>
            </a:r>
          </a:p>
        </p:txBody>
      </p:sp>
      <p:sp>
        <p:nvSpPr>
          <p:cNvPr id="43" name="Rectangle 42">
            <a:extLst>
              <a:ext uri="{FF2B5EF4-FFF2-40B4-BE49-F238E27FC236}">
                <a16:creationId xmlns:a16="http://schemas.microsoft.com/office/drawing/2014/main" id="{97AB7C57-FED9-4959-9F72-A9EFFFF15709}"/>
              </a:ext>
            </a:extLst>
          </p:cNvPr>
          <p:cNvSpPr/>
          <p:nvPr/>
        </p:nvSpPr>
        <p:spPr>
          <a:xfrm>
            <a:off x="754960" y="5495037"/>
            <a:ext cx="752129" cy="461665"/>
          </a:xfrm>
          <a:prstGeom prst="rect">
            <a:avLst/>
          </a:prstGeom>
        </p:spPr>
        <p:txBody>
          <a:bodyPr wrap="none">
            <a:spAutoFit/>
          </a:bodyPr>
          <a:lstStyle/>
          <a:p>
            <a:pPr algn="r"/>
            <a:r>
              <a:rPr lang="en-US" sz="1200" b="1" i="1" dirty="0">
                <a:solidFill>
                  <a:schemeClr val="accent5">
                    <a:lumMod val="50000"/>
                  </a:schemeClr>
                </a:solidFill>
              </a:rPr>
              <a:t>OUTSIDE</a:t>
            </a:r>
          </a:p>
          <a:p>
            <a:pPr algn="r"/>
            <a:r>
              <a:rPr lang="en-US" sz="1200" b="1" i="1" dirty="0">
                <a:solidFill>
                  <a:schemeClr val="accent5">
                    <a:lumMod val="50000"/>
                  </a:schemeClr>
                </a:solidFill>
              </a:rPr>
              <a:t>BUFFER</a:t>
            </a:r>
          </a:p>
        </p:txBody>
      </p:sp>
      <p:sp>
        <p:nvSpPr>
          <p:cNvPr id="44" name="Rectangle 43">
            <a:extLst>
              <a:ext uri="{FF2B5EF4-FFF2-40B4-BE49-F238E27FC236}">
                <a16:creationId xmlns:a16="http://schemas.microsoft.com/office/drawing/2014/main" id="{8444EBE6-E294-4DA3-9BDF-A74687C2C1D7}"/>
              </a:ext>
            </a:extLst>
          </p:cNvPr>
          <p:cNvSpPr/>
          <p:nvPr/>
        </p:nvSpPr>
        <p:spPr>
          <a:xfrm>
            <a:off x="249014" y="4559890"/>
            <a:ext cx="752129" cy="461665"/>
          </a:xfrm>
          <a:prstGeom prst="rect">
            <a:avLst/>
          </a:prstGeom>
        </p:spPr>
        <p:txBody>
          <a:bodyPr wrap="none">
            <a:spAutoFit/>
          </a:bodyPr>
          <a:lstStyle/>
          <a:p>
            <a:pPr algn="r"/>
            <a:r>
              <a:rPr lang="en-US" sz="1200" b="1" i="1" dirty="0">
                <a:solidFill>
                  <a:schemeClr val="accent5">
                    <a:lumMod val="50000"/>
                  </a:schemeClr>
                </a:solidFill>
              </a:rPr>
              <a:t>OUTSIDE</a:t>
            </a:r>
          </a:p>
          <a:p>
            <a:pPr algn="r"/>
            <a:r>
              <a:rPr lang="en-US" sz="1200" b="1" i="1" dirty="0">
                <a:solidFill>
                  <a:schemeClr val="accent5">
                    <a:lumMod val="50000"/>
                  </a:schemeClr>
                </a:solidFill>
              </a:rPr>
              <a:t>BUFFER</a:t>
            </a:r>
          </a:p>
        </p:txBody>
      </p:sp>
      <p:sp>
        <p:nvSpPr>
          <p:cNvPr id="45" name="Rectangle 44">
            <a:extLst>
              <a:ext uri="{FF2B5EF4-FFF2-40B4-BE49-F238E27FC236}">
                <a16:creationId xmlns:a16="http://schemas.microsoft.com/office/drawing/2014/main" id="{9FAD8118-5F44-4DDC-B6DE-7CDA6E17381B}"/>
              </a:ext>
            </a:extLst>
          </p:cNvPr>
          <p:cNvSpPr/>
          <p:nvPr/>
        </p:nvSpPr>
        <p:spPr>
          <a:xfrm>
            <a:off x="999662" y="1669637"/>
            <a:ext cx="752129" cy="461665"/>
          </a:xfrm>
          <a:prstGeom prst="rect">
            <a:avLst/>
          </a:prstGeom>
        </p:spPr>
        <p:txBody>
          <a:bodyPr wrap="none">
            <a:spAutoFit/>
          </a:bodyPr>
          <a:lstStyle/>
          <a:p>
            <a:r>
              <a:rPr lang="en-US" sz="1200" b="1" i="1" dirty="0">
                <a:solidFill>
                  <a:schemeClr val="accent5">
                    <a:lumMod val="50000"/>
                  </a:schemeClr>
                </a:solidFill>
              </a:rPr>
              <a:t>OUTSIDE</a:t>
            </a:r>
          </a:p>
          <a:p>
            <a:r>
              <a:rPr lang="en-US" sz="1200" b="1" i="1" dirty="0">
                <a:solidFill>
                  <a:schemeClr val="accent5">
                    <a:lumMod val="50000"/>
                  </a:schemeClr>
                </a:solidFill>
              </a:rPr>
              <a:t>BUFFER</a:t>
            </a:r>
          </a:p>
        </p:txBody>
      </p:sp>
      <p:sp>
        <p:nvSpPr>
          <p:cNvPr id="46" name="Flowchart: Connector 45">
            <a:extLst>
              <a:ext uri="{FF2B5EF4-FFF2-40B4-BE49-F238E27FC236}">
                <a16:creationId xmlns:a16="http://schemas.microsoft.com/office/drawing/2014/main" id="{14FCAAAD-916A-4BB5-B9F4-6CEF5C72640B}"/>
              </a:ext>
            </a:extLst>
          </p:cNvPr>
          <p:cNvSpPr/>
          <p:nvPr/>
        </p:nvSpPr>
        <p:spPr>
          <a:xfrm>
            <a:off x="958205" y="4280506"/>
            <a:ext cx="152401" cy="152401"/>
          </a:xfrm>
          <a:prstGeom prst="flowChartConnector">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EE741C5A-8F2A-49F5-8BEE-C41B12E0DED4}"/>
              </a:ext>
            </a:extLst>
          </p:cNvPr>
          <p:cNvSpPr/>
          <p:nvPr/>
        </p:nvSpPr>
        <p:spPr>
          <a:xfrm>
            <a:off x="1450944" y="5166180"/>
            <a:ext cx="152401" cy="152401"/>
          </a:xfrm>
          <a:prstGeom prst="flowChartConnector">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469BC0C-8E26-48DF-A58E-C716D35AE485}"/>
              </a:ext>
            </a:extLst>
          </p:cNvPr>
          <p:cNvSpPr/>
          <p:nvPr/>
        </p:nvSpPr>
        <p:spPr>
          <a:xfrm>
            <a:off x="3530297" y="2947527"/>
            <a:ext cx="2094869" cy="830997"/>
          </a:xfrm>
          <a:prstGeom prst="rect">
            <a:avLst/>
          </a:prstGeom>
        </p:spPr>
        <p:txBody>
          <a:bodyPr wrap="none">
            <a:spAutoFit/>
          </a:bodyPr>
          <a:lstStyle/>
          <a:p>
            <a:pPr algn="r"/>
            <a:r>
              <a:rPr lang="en-US" sz="1200" b="1" i="1" dirty="0">
                <a:solidFill>
                  <a:srgbClr val="FF0000"/>
                </a:solidFill>
              </a:rPr>
              <a:t>8 SHELTERS IN THIS EXAMPLE</a:t>
            </a:r>
          </a:p>
          <a:p>
            <a:pPr algn="r"/>
            <a:r>
              <a:rPr lang="en-US" sz="1200" b="1" i="1" dirty="0">
                <a:solidFill>
                  <a:srgbClr val="FF0000"/>
                </a:solidFill>
              </a:rPr>
              <a:t>*NO BUFFER APPLIED*,</a:t>
            </a:r>
          </a:p>
          <a:p>
            <a:pPr algn="r"/>
            <a:r>
              <a:rPr lang="en-US" sz="1200" b="1" i="1" dirty="0">
                <a:solidFill>
                  <a:srgbClr val="FF0000"/>
                </a:solidFill>
              </a:rPr>
              <a:t>MULTIPLIED BY HOTEL</a:t>
            </a:r>
          </a:p>
          <a:p>
            <a:pPr algn="r"/>
            <a:r>
              <a:rPr lang="en-US" sz="1200" b="1" i="1" dirty="0">
                <a:solidFill>
                  <a:srgbClr val="FF0000"/>
                </a:solidFill>
              </a:rPr>
              <a:t>OCCUPANCY RATE</a:t>
            </a:r>
          </a:p>
        </p:txBody>
      </p:sp>
      <p:sp>
        <p:nvSpPr>
          <p:cNvPr id="49" name="Rectangle 48">
            <a:extLst>
              <a:ext uri="{FF2B5EF4-FFF2-40B4-BE49-F238E27FC236}">
                <a16:creationId xmlns:a16="http://schemas.microsoft.com/office/drawing/2014/main" id="{176AC409-2C0B-420D-8732-2C04CC8D81F9}"/>
              </a:ext>
            </a:extLst>
          </p:cNvPr>
          <p:cNvSpPr/>
          <p:nvPr/>
        </p:nvSpPr>
        <p:spPr>
          <a:xfrm>
            <a:off x="6340243" y="2792279"/>
            <a:ext cx="543739" cy="830997"/>
          </a:xfrm>
          <a:prstGeom prst="rect">
            <a:avLst/>
          </a:prstGeom>
        </p:spPr>
        <p:txBody>
          <a:bodyPr wrap="none">
            <a:spAutoFit/>
          </a:bodyPr>
          <a:lstStyle/>
          <a:p>
            <a:r>
              <a:rPr lang="el-GR" sz="4800" dirty="0">
                <a:latin typeface="Times New Roman" panose="02020603050405020304" pitchFamily="18" charset="0"/>
                <a:cs typeface="Times New Roman" panose="02020603050405020304" pitchFamily="18" charset="0"/>
              </a:rPr>
              <a:t>Σ</a:t>
            </a:r>
            <a:endParaRPr lang="en-US" sz="4800" dirty="0">
              <a:latin typeface="Times New Roman" panose="02020603050405020304" pitchFamily="18" charset="0"/>
              <a:cs typeface="Times New Roman" panose="02020603050405020304" pitchFamily="18" charset="0"/>
            </a:endParaRPr>
          </a:p>
        </p:txBody>
      </p:sp>
      <p:sp>
        <p:nvSpPr>
          <p:cNvPr id="50" name="Rectangle 49">
            <a:extLst>
              <a:ext uri="{FF2B5EF4-FFF2-40B4-BE49-F238E27FC236}">
                <a16:creationId xmlns:a16="http://schemas.microsoft.com/office/drawing/2014/main" id="{C029D5AC-BD1C-4A12-AAC2-F0BCFF982045}"/>
              </a:ext>
            </a:extLst>
          </p:cNvPr>
          <p:cNvSpPr/>
          <p:nvPr/>
        </p:nvSpPr>
        <p:spPr>
          <a:xfrm>
            <a:off x="6254936" y="2610694"/>
            <a:ext cx="667170" cy="400110"/>
          </a:xfrm>
          <a:prstGeom prst="rect">
            <a:avLst/>
          </a:prstGeom>
        </p:spPr>
        <p:txBody>
          <a:bodyPr wrap="none">
            <a:spAutoFit/>
          </a:bodyPr>
          <a:lstStyle/>
          <a:p>
            <a:r>
              <a:rPr lang="en-US" sz="2000" b="1" dirty="0"/>
              <a:t>n=S₈</a:t>
            </a:r>
          </a:p>
        </p:txBody>
      </p:sp>
      <p:sp>
        <p:nvSpPr>
          <p:cNvPr id="51" name="Rectangle 50">
            <a:extLst>
              <a:ext uri="{FF2B5EF4-FFF2-40B4-BE49-F238E27FC236}">
                <a16:creationId xmlns:a16="http://schemas.microsoft.com/office/drawing/2014/main" id="{FBA821D8-9E70-4B18-B750-38B24724F569}"/>
              </a:ext>
            </a:extLst>
          </p:cNvPr>
          <p:cNvSpPr/>
          <p:nvPr/>
        </p:nvSpPr>
        <p:spPr>
          <a:xfrm>
            <a:off x="6286021" y="3367769"/>
            <a:ext cx="636713" cy="400110"/>
          </a:xfrm>
          <a:prstGeom prst="rect">
            <a:avLst/>
          </a:prstGeom>
        </p:spPr>
        <p:txBody>
          <a:bodyPr wrap="none">
            <a:spAutoFit/>
          </a:bodyPr>
          <a:lstStyle/>
          <a:p>
            <a:r>
              <a:rPr lang="en-US" sz="2000" b="1" dirty="0"/>
              <a:t>n=S₁</a:t>
            </a:r>
          </a:p>
        </p:txBody>
      </p:sp>
      <p:sp>
        <p:nvSpPr>
          <p:cNvPr id="52" name="Rectangle 51">
            <a:extLst>
              <a:ext uri="{FF2B5EF4-FFF2-40B4-BE49-F238E27FC236}">
                <a16:creationId xmlns:a16="http://schemas.microsoft.com/office/drawing/2014/main" id="{F236F70D-1540-452A-A11C-6378D8187F31}"/>
              </a:ext>
            </a:extLst>
          </p:cNvPr>
          <p:cNvSpPr/>
          <p:nvPr/>
        </p:nvSpPr>
        <p:spPr>
          <a:xfrm>
            <a:off x="6784847" y="2997467"/>
            <a:ext cx="322524" cy="400110"/>
          </a:xfrm>
          <a:prstGeom prst="rect">
            <a:avLst/>
          </a:prstGeom>
        </p:spPr>
        <p:txBody>
          <a:bodyPr wrap="none">
            <a:spAutoFit/>
          </a:bodyPr>
          <a:lstStyle/>
          <a:p>
            <a:r>
              <a:rPr lang="en-US" sz="2000" b="1" dirty="0"/>
              <a:t>n</a:t>
            </a:r>
          </a:p>
        </p:txBody>
      </p:sp>
      <p:sp>
        <p:nvSpPr>
          <p:cNvPr id="53" name="Rectangle 52">
            <a:extLst>
              <a:ext uri="{FF2B5EF4-FFF2-40B4-BE49-F238E27FC236}">
                <a16:creationId xmlns:a16="http://schemas.microsoft.com/office/drawing/2014/main" id="{F062168C-D41E-4A40-9E1E-B971923BBFD7}"/>
              </a:ext>
            </a:extLst>
          </p:cNvPr>
          <p:cNvSpPr/>
          <p:nvPr/>
        </p:nvSpPr>
        <p:spPr>
          <a:xfrm>
            <a:off x="5580479" y="2936487"/>
            <a:ext cx="925856" cy="523220"/>
          </a:xfrm>
          <a:prstGeom prst="rect">
            <a:avLst/>
          </a:prstGeom>
        </p:spPr>
        <p:txBody>
          <a:bodyPr wrap="square">
            <a:spAutoFit/>
          </a:bodyPr>
          <a:lstStyle/>
          <a:p>
            <a:r>
              <a:rPr lang="en-US" sz="2800" b="1" dirty="0"/>
              <a:t>NC =</a:t>
            </a:r>
            <a:endParaRPr lang="en-US" sz="2000" b="1" dirty="0"/>
          </a:p>
        </p:txBody>
      </p:sp>
      <p:sp>
        <p:nvSpPr>
          <p:cNvPr id="54" name="Rectangle 53">
            <a:extLst>
              <a:ext uri="{FF2B5EF4-FFF2-40B4-BE49-F238E27FC236}">
                <a16:creationId xmlns:a16="http://schemas.microsoft.com/office/drawing/2014/main" id="{158D7F9F-DFC1-42D5-BC40-6CDFEFDFFBF6}"/>
              </a:ext>
            </a:extLst>
          </p:cNvPr>
          <p:cNvSpPr/>
          <p:nvPr/>
        </p:nvSpPr>
        <p:spPr>
          <a:xfrm>
            <a:off x="4158766" y="3691385"/>
            <a:ext cx="3674147" cy="307777"/>
          </a:xfrm>
          <a:prstGeom prst="rect">
            <a:avLst/>
          </a:prstGeom>
        </p:spPr>
        <p:txBody>
          <a:bodyPr wrap="none">
            <a:spAutoFit/>
          </a:bodyPr>
          <a:lstStyle/>
          <a:p>
            <a:r>
              <a:rPr lang="en-US" sz="1400" b="1" dirty="0"/>
              <a:t>Values: 10 + 20 + 10 +5 + 20 + 5 + 14 + 40 = </a:t>
            </a:r>
            <a:r>
              <a:rPr lang="en-US" sz="1400" b="1" dirty="0">
                <a:solidFill>
                  <a:srgbClr val="FF0000"/>
                </a:solidFill>
              </a:rPr>
              <a:t>124</a:t>
            </a:r>
            <a:r>
              <a:rPr lang="en-US" sz="1400" b="1" dirty="0"/>
              <a:t> </a:t>
            </a:r>
          </a:p>
        </p:txBody>
      </p:sp>
      <p:sp>
        <p:nvSpPr>
          <p:cNvPr id="55" name="Rectangle 54">
            <a:extLst>
              <a:ext uri="{FF2B5EF4-FFF2-40B4-BE49-F238E27FC236}">
                <a16:creationId xmlns:a16="http://schemas.microsoft.com/office/drawing/2014/main" id="{3016DCBA-7F0B-4BF3-9CA3-C1B2881AB5A9}"/>
              </a:ext>
            </a:extLst>
          </p:cNvPr>
          <p:cNvSpPr/>
          <p:nvPr/>
        </p:nvSpPr>
        <p:spPr>
          <a:xfrm>
            <a:off x="7007413" y="2997467"/>
            <a:ext cx="673582" cy="400110"/>
          </a:xfrm>
          <a:prstGeom prst="rect">
            <a:avLst/>
          </a:prstGeom>
        </p:spPr>
        <p:txBody>
          <a:bodyPr wrap="none">
            <a:spAutoFit/>
          </a:bodyPr>
          <a:lstStyle/>
          <a:p>
            <a:r>
              <a:rPr lang="en-US" sz="2000" b="1" dirty="0"/>
              <a:t>(.60)</a:t>
            </a:r>
          </a:p>
        </p:txBody>
      </p:sp>
      <p:sp>
        <p:nvSpPr>
          <p:cNvPr id="56" name="Rectangle 55">
            <a:extLst>
              <a:ext uri="{FF2B5EF4-FFF2-40B4-BE49-F238E27FC236}">
                <a16:creationId xmlns:a16="http://schemas.microsoft.com/office/drawing/2014/main" id="{BBB90F9A-2809-47AB-9EDF-BF592302E4D2}"/>
              </a:ext>
            </a:extLst>
          </p:cNvPr>
          <p:cNvSpPr/>
          <p:nvPr/>
        </p:nvSpPr>
        <p:spPr>
          <a:xfrm>
            <a:off x="6484902" y="3890913"/>
            <a:ext cx="1374094" cy="307777"/>
          </a:xfrm>
          <a:prstGeom prst="rect">
            <a:avLst/>
          </a:prstGeom>
        </p:spPr>
        <p:txBody>
          <a:bodyPr wrap="none">
            <a:spAutoFit/>
          </a:bodyPr>
          <a:lstStyle/>
          <a:p>
            <a:r>
              <a:rPr lang="en-US" sz="1400" b="1" dirty="0"/>
              <a:t>124</a:t>
            </a:r>
            <a:r>
              <a:rPr lang="en-US" sz="1400" b="1" dirty="0">
                <a:solidFill>
                  <a:srgbClr val="FF0000"/>
                </a:solidFill>
              </a:rPr>
              <a:t> </a:t>
            </a:r>
            <a:r>
              <a:rPr lang="en-US" sz="1400" b="1" dirty="0"/>
              <a:t>(.60) = </a:t>
            </a:r>
            <a:r>
              <a:rPr lang="en-US" sz="1400" b="1" dirty="0">
                <a:solidFill>
                  <a:srgbClr val="FF0000"/>
                </a:solidFill>
              </a:rPr>
              <a:t>74.4</a:t>
            </a:r>
            <a:r>
              <a:rPr lang="en-US" sz="1400" b="1" dirty="0"/>
              <a:t> </a:t>
            </a:r>
          </a:p>
        </p:txBody>
      </p:sp>
      <p:sp>
        <p:nvSpPr>
          <p:cNvPr id="59" name="Rectangle 58">
            <a:extLst>
              <a:ext uri="{FF2B5EF4-FFF2-40B4-BE49-F238E27FC236}">
                <a16:creationId xmlns:a16="http://schemas.microsoft.com/office/drawing/2014/main" id="{56A35E22-EAA0-4A97-ADC7-C5CF5A0ADD2B}"/>
              </a:ext>
            </a:extLst>
          </p:cNvPr>
          <p:cNvSpPr/>
          <p:nvPr/>
        </p:nvSpPr>
        <p:spPr>
          <a:xfrm>
            <a:off x="3374068" y="4323069"/>
            <a:ext cx="2386316" cy="338554"/>
          </a:xfrm>
          <a:prstGeom prst="rect">
            <a:avLst/>
          </a:prstGeom>
        </p:spPr>
        <p:txBody>
          <a:bodyPr wrap="square">
            <a:spAutoFit/>
          </a:bodyPr>
          <a:lstStyle/>
          <a:p>
            <a:r>
              <a:rPr lang="en-US" sz="1600" b="1" dirty="0"/>
              <a:t>Seasonal Utility Formula:       </a:t>
            </a:r>
          </a:p>
        </p:txBody>
      </p:sp>
      <p:sp>
        <p:nvSpPr>
          <p:cNvPr id="61" name="Rectangle 60">
            <a:extLst>
              <a:ext uri="{FF2B5EF4-FFF2-40B4-BE49-F238E27FC236}">
                <a16:creationId xmlns:a16="http://schemas.microsoft.com/office/drawing/2014/main" id="{FBF3F271-0E52-4A43-B9B5-48D026574275}"/>
              </a:ext>
            </a:extLst>
          </p:cNvPr>
          <p:cNvSpPr/>
          <p:nvPr/>
        </p:nvSpPr>
        <p:spPr>
          <a:xfrm>
            <a:off x="6352617" y="4329919"/>
            <a:ext cx="543739" cy="830997"/>
          </a:xfrm>
          <a:prstGeom prst="rect">
            <a:avLst/>
          </a:prstGeom>
        </p:spPr>
        <p:txBody>
          <a:bodyPr wrap="none">
            <a:spAutoFit/>
          </a:bodyPr>
          <a:lstStyle/>
          <a:p>
            <a:r>
              <a:rPr lang="el-GR" sz="4800" dirty="0">
                <a:latin typeface="Times New Roman" panose="02020603050405020304" pitchFamily="18" charset="0"/>
                <a:cs typeface="Times New Roman" panose="02020603050405020304" pitchFamily="18" charset="0"/>
              </a:rPr>
              <a:t>Σ</a:t>
            </a:r>
            <a:endParaRPr lang="en-US" sz="4800" dirty="0">
              <a:latin typeface="Times New Roman" panose="02020603050405020304" pitchFamily="18" charset="0"/>
              <a:cs typeface="Times New Roman" panose="02020603050405020304" pitchFamily="18" charset="0"/>
            </a:endParaRPr>
          </a:p>
        </p:txBody>
      </p:sp>
      <p:sp>
        <p:nvSpPr>
          <p:cNvPr id="62" name="Rectangle 61">
            <a:extLst>
              <a:ext uri="{FF2B5EF4-FFF2-40B4-BE49-F238E27FC236}">
                <a16:creationId xmlns:a16="http://schemas.microsoft.com/office/drawing/2014/main" id="{B7B169D4-A1FF-4986-AD2E-A7FE67688BD8}"/>
              </a:ext>
            </a:extLst>
          </p:cNvPr>
          <p:cNvSpPr/>
          <p:nvPr/>
        </p:nvSpPr>
        <p:spPr>
          <a:xfrm>
            <a:off x="6267310" y="4148334"/>
            <a:ext cx="667170" cy="400110"/>
          </a:xfrm>
          <a:prstGeom prst="rect">
            <a:avLst/>
          </a:prstGeom>
        </p:spPr>
        <p:txBody>
          <a:bodyPr wrap="none">
            <a:spAutoFit/>
          </a:bodyPr>
          <a:lstStyle/>
          <a:p>
            <a:r>
              <a:rPr lang="en-US" sz="2000" b="1" dirty="0"/>
              <a:t>n=S₈</a:t>
            </a:r>
          </a:p>
        </p:txBody>
      </p:sp>
      <p:sp>
        <p:nvSpPr>
          <p:cNvPr id="63" name="Rectangle 62">
            <a:extLst>
              <a:ext uri="{FF2B5EF4-FFF2-40B4-BE49-F238E27FC236}">
                <a16:creationId xmlns:a16="http://schemas.microsoft.com/office/drawing/2014/main" id="{C42E7DA7-3CF4-45A2-A6B2-8B224F33084A}"/>
              </a:ext>
            </a:extLst>
          </p:cNvPr>
          <p:cNvSpPr/>
          <p:nvPr/>
        </p:nvSpPr>
        <p:spPr>
          <a:xfrm>
            <a:off x="6298395" y="4905409"/>
            <a:ext cx="636713" cy="400110"/>
          </a:xfrm>
          <a:prstGeom prst="rect">
            <a:avLst/>
          </a:prstGeom>
        </p:spPr>
        <p:txBody>
          <a:bodyPr wrap="none">
            <a:spAutoFit/>
          </a:bodyPr>
          <a:lstStyle/>
          <a:p>
            <a:r>
              <a:rPr lang="en-US" sz="2000" b="1" dirty="0"/>
              <a:t>n=S₁</a:t>
            </a:r>
          </a:p>
        </p:txBody>
      </p:sp>
      <p:sp>
        <p:nvSpPr>
          <p:cNvPr id="64" name="Rectangle 63">
            <a:extLst>
              <a:ext uri="{FF2B5EF4-FFF2-40B4-BE49-F238E27FC236}">
                <a16:creationId xmlns:a16="http://schemas.microsoft.com/office/drawing/2014/main" id="{2BE7387A-267F-447D-9331-7B6B104FF62B}"/>
              </a:ext>
            </a:extLst>
          </p:cNvPr>
          <p:cNvSpPr/>
          <p:nvPr/>
        </p:nvSpPr>
        <p:spPr>
          <a:xfrm>
            <a:off x="6797221" y="4535107"/>
            <a:ext cx="322524" cy="400110"/>
          </a:xfrm>
          <a:prstGeom prst="rect">
            <a:avLst/>
          </a:prstGeom>
        </p:spPr>
        <p:txBody>
          <a:bodyPr wrap="none">
            <a:spAutoFit/>
          </a:bodyPr>
          <a:lstStyle/>
          <a:p>
            <a:r>
              <a:rPr lang="en-US" sz="2000" b="1" dirty="0"/>
              <a:t>n</a:t>
            </a:r>
          </a:p>
        </p:txBody>
      </p:sp>
      <p:sp>
        <p:nvSpPr>
          <p:cNvPr id="65" name="Rectangle 64">
            <a:extLst>
              <a:ext uri="{FF2B5EF4-FFF2-40B4-BE49-F238E27FC236}">
                <a16:creationId xmlns:a16="http://schemas.microsoft.com/office/drawing/2014/main" id="{770B6DC9-F041-4D0D-B064-8413ABB43737}"/>
              </a:ext>
            </a:extLst>
          </p:cNvPr>
          <p:cNvSpPr/>
          <p:nvPr/>
        </p:nvSpPr>
        <p:spPr>
          <a:xfrm>
            <a:off x="5592853" y="4474127"/>
            <a:ext cx="925856" cy="523220"/>
          </a:xfrm>
          <a:prstGeom prst="rect">
            <a:avLst/>
          </a:prstGeom>
        </p:spPr>
        <p:txBody>
          <a:bodyPr wrap="square">
            <a:spAutoFit/>
          </a:bodyPr>
          <a:lstStyle/>
          <a:p>
            <a:r>
              <a:rPr lang="en-US" sz="2800" b="1" dirty="0"/>
              <a:t>NC =</a:t>
            </a:r>
            <a:endParaRPr lang="en-US" sz="2000" b="1" dirty="0"/>
          </a:p>
        </p:txBody>
      </p:sp>
      <p:sp>
        <p:nvSpPr>
          <p:cNvPr id="66" name="Rectangle 65">
            <a:extLst>
              <a:ext uri="{FF2B5EF4-FFF2-40B4-BE49-F238E27FC236}">
                <a16:creationId xmlns:a16="http://schemas.microsoft.com/office/drawing/2014/main" id="{1298ED81-3C96-4BEB-9A18-7673EE289534}"/>
              </a:ext>
            </a:extLst>
          </p:cNvPr>
          <p:cNvSpPr/>
          <p:nvPr/>
        </p:nvSpPr>
        <p:spPr>
          <a:xfrm>
            <a:off x="4172450" y="5318353"/>
            <a:ext cx="3674147" cy="307777"/>
          </a:xfrm>
          <a:prstGeom prst="rect">
            <a:avLst/>
          </a:prstGeom>
        </p:spPr>
        <p:txBody>
          <a:bodyPr wrap="none">
            <a:spAutoFit/>
          </a:bodyPr>
          <a:lstStyle/>
          <a:p>
            <a:r>
              <a:rPr lang="en-US" sz="1400" b="1" dirty="0"/>
              <a:t>Values: 10 + 20 + 10 +5 + 20 + 5 + 14 + 40 = </a:t>
            </a:r>
            <a:r>
              <a:rPr lang="en-US" sz="1400" b="1" dirty="0">
                <a:solidFill>
                  <a:srgbClr val="FF0000"/>
                </a:solidFill>
              </a:rPr>
              <a:t>124</a:t>
            </a:r>
            <a:r>
              <a:rPr lang="en-US" sz="1400" b="1" dirty="0"/>
              <a:t> </a:t>
            </a:r>
          </a:p>
        </p:txBody>
      </p:sp>
      <p:sp>
        <p:nvSpPr>
          <p:cNvPr id="67" name="Rectangle 66">
            <a:extLst>
              <a:ext uri="{FF2B5EF4-FFF2-40B4-BE49-F238E27FC236}">
                <a16:creationId xmlns:a16="http://schemas.microsoft.com/office/drawing/2014/main" id="{48A9EEDA-5FE7-4B70-94E1-82EECCC6AFE5}"/>
              </a:ext>
            </a:extLst>
          </p:cNvPr>
          <p:cNvSpPr/>
          <p:nvPr/>
        </p:nvSpPr>
        <p:spPr>
          <a:xfrm>
            <a:off x="7019787" y="4535107"/>
            <a:ext cx="673582" cy="400110"/>
          </a:xfrm>
          <a:prstGeom prst="rect">
            <a:avLst/>
          </a:prstGeom>
        </p:spPr>
        <p:txBody>
          <a:bodyPr wrap="none">
            <a:spAutoFit/>
          </a:bodyPr>
          <a:lstStyle/>
          <a:p>
            <a:r>
              <a:rPr lang="en-US" sz="2000" b="1" dirty="0"/>
              <a:t>(.25)</a:t>
            </a:r>
          </a:p>
        </p:txBody>
      </p:sp>
      <p:sp>
        <p:nvSpPr>
          <p:cNvPr id="68" name="Rectangle 67">
            <a:extLst>
              <a:ext uri="{FF2B5EF4-FFF2-40B4-BE49-F238E27FC236}">
                <a16:creationId xmlns:a16="http://schemas.microsoft.com/office/drawing/2014/main" id="{8ADA6EFC-358E-4D31-9851-5961C6D7B896}"/>
              </a:ext>
            </a:extLst>
          </p:cNvPr>
          <p:cNvSpPr/>
          <p:nvPr/>
        </p:nvSpPr>
        <p:spPr>
          <a:xfrm>
            <a:off x="6502428" y="5517881"/>
            <a:ext cx="1234633" cy="307777"/>
          </a:xfrm>
          <a:prstGeom prst="rect">
            <a:avLst/>
          </a:prstGeom>
        </p:spPr>
        <p:txBody>
          <a:bodyPr wrap="none">
            <a:spAutoFit/>
          </a:bodyPr>
          <a:lstStyle/>
          <a:p>
            <a:r>
              <a:rPr lang="en-US" sz="1400" b="1" dirty="0"/>
              <a:t>124</a:t>
            </a:r>
            <a:r>
              <a:rPr lang="en-US" sz="1400" b="1" dirty="0">
                <a:solidFill>
                  <a:srgbClr val="FF0000"/>
                </a:solidFill>
              </a:rPr>
              <a:t> </a:t>
            </a:r>
            <a:r>
              <a:rPr lang="en-US" sz="1400" b="1" dirty="0"/>
              <a:t>(.25) = </a:t>
            </a:r>
            <a:r>
              <a:rPr lang="en-US" sz="1400" b="1" dirty="0">
                <a:solidFill>
                  <a:srgbClr val="FF0000"/>
                </a:solidFill>
              </a:rPr>
              <a:t>31</a:t>
            </a:r>
            <a:r>
              <a:rPr lang="en-US" sz="1400" b="1" dirty="0"/>
              <a:t> </a:t>
            </a:r>
          </a:p>
        </p:txBody>
      </p:sp>
      <p:cxnSp>
        <p:nvCxnSpPr>
          <p:cNvPr id="11" name="Straight Connector 10">
            <a:extLst>
              <a:ext uri="{FF2B5EF4-FFF2-40B4-BE49-F238E27FC236}">
                <a16:creationId xmlns:a16="http://schemas.microsoft.com/office/drawing/2014/main" id="{118C3C0D-A058-45A0-B4D9-AF914956FCDB}"/>
              </a:ext>
            </a:extLst>
          </p:cNvPr>
          <p:cNvCxnSpPr/>
          <p:nvPr/>
        </p:nvCxnSpPr>
        <p:spPr>
          <a:xfrm flipH="1">
            <a:off x="3417660" y="2611090"/>
            <a:ext cx="49886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9378523-9A7D-4EA4-AD45-A072C3E6F60F}"/>
              </a:ext>
            </a:extLst>
          </p:cNvPr>
          <p:cNvCxnSpPr/>
          <p:nvPr/>
        </p:nvCxnSpPr>
        <p:spPr>
          <a:xfrm flipH="1">
            <a:off x="3066768" y="4158893"/>
            <a:ext cx="4988664" cy="0"/>
          </a:xfrm>
          <a:prstGeom prst="line">
            <a:avLst/>
          </a:prstGeom>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CF9FB267-7967-4836-AD63-DB023C882687}"/>
              </a:ext>
            </a:extLst>
          </p:cNvPr>
          <p:cNvSpPr/>
          <p:nvPr/>
        </p:nvSpPr>
        <p:spPr>
          <a:xfrm>
            <a:off x="3553660" y="4578058"/>
            <a:ext cx="2094869" cy="830997"/>
          </a:xfrm>
          <a:prstGeom prst="rect">
            <a:avLst/>
          </a:prstGeom>
        </p:spPr>
        <p:txBody>
          <a:bodyPr wrap="none">
            <a:spAutoFit/>
          </a:bodyPr>
          <a:lstStyle/>
          <a:p>
            <a:pPr algn="r"/>
            <a:r>
              <a:rPr lang="en-US" sz="1200" b="1" i="1" dirty="0">
                <a:solidFill>
                  <a:srgbClr val="FF0000"/>
                </a:solidFill>
              </a:rPr>
              <a:t>8 SHELTERS IN THIS EXAMPLE,</a:t>
            </a:r>
          </a:p>
          <a:p>
            <a:pPr algn="r"/>
            <a:r>
              <a:rPr lang="en-US" sz="1200" b="1" i="1" dirty="0">
                <a:solidFill>
                  <a:srgbClr val="FF0000"/>
                </a:solidFill>
              </a:rPr>
              <a:t>*NO BUFFER APPLIED*,</a:t>
            </a:r>
          </a:p>
          <a:p>
            <a:pPr algn="r"/>
            <a:r>
              <a:rPr lang="en-US" sz="1200" b="1" i="1" dirty="0">
                <a:solidFill>
                  <a:srgbClr val="FF0000"/>
                </a:solidFill>
              </a:rPr>
              <a:t>MULTIPLIED BY SEASONAL</a:t>
            </a:r>
          </a:p>
          <a:p>
            <a:pPr algn="r"/>
            <a:r>
              <a:rPr lang="en-US" sz="1200" b="1" i="1" dirty="0">
                <a:solidFill>
                  <a:srgbClr val="FF0000"/>
                </a:solidFill>
              </a:rPr>
              <a:t>HOTEL OCCUPANCY RATE</a:t>
            </a:r>
          </a:p>
        </p:txBody>
      </p:sp>
      <p:sp>
        <p:nvSpPr>
          <p:cNvPr id="70" name="Rectangle 69">
            <a:extLst>
              <a:ext uri="{FF2B5EF4-FFF2-40B4-BE49-F238E27FC236}">
                <a16:creationId xmlns:a16="http://schemas.microsoft.com/office/drawing/2014/main" id="{85C90B82-F659-48F0-B5D9-58C67B4C068E}"/>
              </a:ext>
            </a:extLst>
          </p:cNvPr>
          <p:cNvSpPr/>
          <p:nvPr/>
        </p:nvSpPr>
        <p:spPr>
          <a:xfrm>
            <a:off x="7107900" y="1412474"/>
            <a:ext cx="690895" cy="646331"/>
          </a:xfrm>
          <a:prstGeom prst="rect">
            <a:avLst/>
          </a:prstGeom>
        </p:spPr>
        <p:txBody>
          <a:bodyPr wrap="none">
            <a:spAutoFit/>
          </a:bodyPr>
          <a:lstStyle/>
          <a:p>
            <a:pPr algn="ctr"/>
            <a:r>
              <a:rPr lang="en-US" sz="1200" b="1" dirty="0">
                <a:solidFill>
                  <a:srgbClr val="0000FF"/>
                </a:solidFill>
              </a:rPr>
              <a:t>ACTUAL</a:t>
            </a:r>
          </a:p>
          <a:p>
            <a:pPr algn="ctr"/>
            <a:r>
              <a:rPr lang="en-US" sz="1200" b="1" dirty="0">
                <a:solidFill>
                  <a:srgbClr val="0000FF"/>
                </a:solidFill>
              </a:rPr>
              <a:t>VALUE:</a:t>
            </a:r>
          </a:p>
          <a:p>
            <a:pPr algn="ctr"/>
            <a:r>
              <a:rPr lang="en-US" sz="1200" b="1" dirty="0">
                <a:solidFill>
                  <a:srgbClr val="0000FF"/>
                </a:solidFill>
              </a:rPr>
              <a:t>20,171</a:t>
            </a:r>
          </a:p>
        </p:txBody>
      </p:sp>
      <p:sp>
        <p:nvSpPr>
          <p:cNvPr id="72" name="Rectangle 71">
            <a:extLst>
              <a:ext uri="{FF2B5EF4-FFF2-40B4-BE49-F238E27FC236}">
                <a16:creationId xmlns:a16="http://schemas.microsoft.com/office/drawing/2014/main" id="{1690B94D-FFCD-4ED7-A7CF-E7091407368B}"/>
              </a:ext>
            </a:extLst>
          </p:cNvPr>
          <p:cNvSpPr/>
          <p:nvPr/>
        </p:nvSpPr>
        <p:spPr>
          <a:xfrm>
            <a:off x="7542339" y="2893585"/>
            <a:ext cx="1144865" cy="830997"/>
          </a:xfrm>
          <a:prstGeom prst="rect">
            <a:avLst/>
          </a:prstGeom>
        </p:spPr>
        <p:txBody>
          <a:bodyPr wrap="none">
            <a:spAutoFit/>
          </a:bodyPr>
          <a:lstStyle/>
          <a:p>
            <a:pPr algn="ctr"/>
            <a:r>
              <a:rPr lang="en-US" sz="1200" b="1" dirty="0">
                <a:solidFill>
                  <a:srgbClr val="0000FF"/>
                </a:solidFill>
              </a:rPr>
              <a:t>ACTUAL</a:t>
            </a:r>
          </a:p>
          <a:p>
            <a:pPr algn="ctr"/>
            <a:r>
              <a:rPr lang="en-US" sz="1200" b="1" dirty="0">
                <a:solidFill>
                  <a:srgbClr val="0000FF"/>
                </a:solidFill>
              </a:rPr>
              <a:t>VALUE:</a:t>
            </a:r>
          </a:p>
          <a:p>
            <a:pPr algn="ctr"/>
            <a:r>
              <a:rPr lang="en-US" sz="1200" b="1" dirty="0">
                <a:solidFill>
                  <a:srgbClr val="0000FF"/>
                </a:solidFill>
              </a:rPr>
              <a:t>23,344.7(.60) =</a:t>
            </a:r>
          </a:p>
          <a:p>
            <a:pPr algn="ctr"/>
            <a:r>
              <a:rPr lang="en-US" sz="1200" b="1" dirty="0">
                <a:solidFill>
                  <a:srgbClr val="0000FF"/>
                </a:solidFill>
              </a:rPr>
              <a:t>14,006.82</a:t>
            </a:r>
          </a:p>
        </p:txBody>
      </p:sp>
      <p:sp>
        <p:nvSpPr>
          <p:cNvPr id="73" name="Rectangle 72">
            <a:extLst>
              <a:ext uri="{FF2B5EF4-FFF2-40B4-BE49-F238E27FC236}">
                <a16:creationId xmlns:a16="http://schemas.microsoft.com/office/drawing/2014/main" id="{4AF0FB4D-02A9-4E2F-90AB-B95B4D83954F}"/>
              </a:ext>
            </a:extLst>
          </p:cNvPr>
          <p:cNvSpPr/>
          <p:nvPr/>
        </p:nvSpPr>
        <p:spPr>
          <a:xfrm>
            <a:off x="7526713" y="4467178"/>
            <a:ext cx="1144865" cy="830997"/>
          </a:xfrm>
          <a:prstGeom prst="rect">
            <a:avLst/>
          </a:prstGeom>
        </p:spPr>
        <p:txBody>
          <a:bodyPr wrap="none">
            <a:spAutoFit/>
          </a:bodyPr>
          <a:lstStyle/>
          <a:p>
            <a:pPr algn="ctr"/>
            <a:r>
              <a:rPr lang="en-US" sz="1200" b="1" dirty="0">
                <a:solidFill>
                  <a:srgbClr val="0000FF"/>
                </a:solidFill>
              </a:rPr>
              <a:t>ACTUAL</a:t>
            </a:r>
          </a:p>
          <a:p>
            <a:pPr algn="ctr"/>
            <a:r>
              <a:rPr lang="en-US" sz="1200" b="1" dirty="0">
                <a:solidFill>
                  <a:srgbClr val="0000FF"/>
                </a:solidFill>
              </a:rPr>
              <a:t>VALUE:</a:t>
            </a:r>
          </a:p>
          <a:p>
            <a:pPr algn="ctr"/>
            <a:r>
              <a:rPr lang="en-US" sz="1200" b="1" dirty="0">
                <a:solidFill>
                  <a:srgbClr val="0000FF"/>
                </a:solidFill>
              </a:rPr>
              <a:t>23,344.7(.25) =</a:t>
            </a:r>
          </a:p>
          <a:p>
            <a:pPr algn="ctr"/>
            <a:r>
              <a:rPr lang="en-US" sz="1200" b="1" dirty="0">
                <a:solidFill>
                  <a:srgbClr val="0000FF"/>
                </a:solidFill>
              </a:rPr>
              <a:t>5,836.175</a:t>
            </a:r>
          </a:p>
        </p:txBody>
      </p:sp>
    </p:spTree>
    <p:extLst>
      <p:ext uri="{BB962C8B-B14F-4D97-AF65-F5344CB8AC3E}">
        <p14:creationId xmlns:p14="http://schemas.microsoft.com/office/powerpoint/2010/main" val="876472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585E9E-422E-4C10-8E69-FE31EA6A1A0B}"/>
              </a:ext>
            </a:extLst>
          </p:cNvPr>
          <p:cNvPicPr>
            <a:picLocks noChangeAspect="1"/>
          </p:cNvPicPr>
          <p:nvPr/>
        </p:nvPicPr>
        <p:blipFill>
          <a:blip r:embed="rId2"/>
          <a:stretch>
            <a:fillRect/>
          </a:stretch>
        </p:blipFill>
        <p:spPr>
          <a:xfrm>
            <a:off x="204787" y="95250"/>
            <a:ext cx="8734425" cy="6667500"/>
          </a:xfrm>
          <a:prstGeom prst="rect">
            <a:avLst/>
          </a:prstGeom>
        </p:spPr>
      </p:pic>
      <p:sp>
        <p:nvSpPr>
          <p:cNvPr id="6" name="TextBox 5">
            <a:extLst>
              <a:ext uri="{FF2B5EF4-FFF2-40B4-BE49-F238E27FC236}">
                <a16:creationId xmlns:a16="http://schemas.microsoft.com/office/drawing/2014/main" id="{4EAC8DB3-786C-486A-80E8-137FF214E386}"/>
              </a:ext>
            </a:extLst>
          </p:cNvPr>
          <p:cNvSpPr txBox="1"/>
          <p:nvPr/>
        </p:nvSpPr>
        <p:spPr>
          <a:xfrm>
            <a:off x="4343400" y="609600"/>
            <a:ext cx="3765262" cy="830997"/>
          </a:xfrm>
          <a:prstGeom prst="rect">
            <a:avLst/>
          </a:prstGeom>
          <a:noFill/>
        </p:spPr>
        <p:txBody>
          <a:bodyPr wrap="none" rtlCol="0">
            <a:spAutoFit/>
          </a:bodyPr>
          <a:lstStyle/>
          <a:p>
            <a:r>
              <a:rPr lang="en-US" sz="2400" b="1" dirty="0"/>
              <a:t>Random Real-World Sample</a:t>
            </a:r>
          </a:p>
          <a:p>
            <a:r>
              <a:rPr lang="en-US" sz="2400" b="1" dirty="0"/>
              <a:t>Of the Calculus in Play</a:t>
            </a:r>
          </a:p>
        </p:txBody>
      </p:sp>
    </p:spTree>
    <p:extLst>
      <p:ext uri="{BB962C8B-B14F-4D97-AF65-F5344CB8AC3E}">
        <p14:creationId xmlns:p14="http://schemas.microsoft.com/office/powerpoint/2010/main" val="1031629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039091" y="6301582"/>
            <a:ext cx="7086600"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VOIR DIRE INTERNATIONAL, LLC</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092" y="6305491"/>
            <a:ext cx="399610" cy="39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44038" y="1295400"/>
            <a:ext cx="8395159"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ESTIMATE OF NETWORK UTILIZATION</a:t>
            </a:r>
          </a:p>
        </p:txBody>
      </p:sp>
      <p:sp>
        <p:nvSpPr>
          <p:cNvPr id="8" name="TextBox 7">
            <a:extLst>
              <a:ext uri="{FF2B5EF4-FFF2-40B4-BE49-F238E27FC236}">
                <a16:creationId xmlns:a16="http://schemas.microsoft.com/office/drawing/2014/main" id="{2907C152-5C5C-4D12-95F9-6DEF103832EB}"/>
              </a:ext>
            </a:extLst>
          </p:cNvPr>
          <p:cNvSpPr txBox="1"/>
          <p:nvPr/>
        </p:nvSpPr>
        <p:spPr>
          <a:xfrm>
            <a:off x="876913" y="215573"/>
            <a:ext cx="7529411" cy="369332"/>
          </a:xfrm>
          <a:prstGeom prst="rect">
            <a:avLst/>
          </a:prstGeom>
          <a:noFill/>
        </p:spPr>
        <p:txBody>
          <a:bodyPr wrap="square" rtlCol="0">
            <a:spAutoFit/>
          </a:bodyPr>
          <a:lstStyle/>
          <a:p>
            <a:pPr algn="just">
              <a:spcBef>
                <a:spcPts val="900"/>
              </a:spcBef>
              <a:spcAft>
                <a:spcPts val="1000"/>
              </a:spcAft>
            </a:pPr>
            <a:r>
              <a:rPr lang="en-US" b="1" dirty="0">
                <a:latin typeface="Arial" panose="020B0604020202020204" pitchFamily="34" charset="0"/>
                <a:ea typeface="Times New Roman"/>
                <a:cs typeface="Arial" panose="020B0604020202020204" pitchFamily="34" charset="0"/>
              </a:rPr>
              <a:t>Uncovering Human Smuggling Patterns from Guatemala to the U.S.</a:t>
            </a:r>
            <a:endParaRPr lang="en-US"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ED4C3FE-6F53-43E5-AB05-8CCCA09C2831}"/>
              </a:ext>
            </a:extLst>
          </p:cNvPr>
          <p:cNvSpPr/>
          <p:nvPr/>
        </p:nvSpPr>
        <p:spPr>
          <a:xfrm>
            <a:off x="1581455" y="2459504"/>
            <a:ext cx="6120324" cy="1938992"/>
          </a:xfrm>
          <a:prstGeom prst="rect">
            <a:avLst/>
          </a:prstGeom>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Identified capacity of all routes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Transformed route stock to daily/yearly flow</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Incorporated seasonality</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Considered a range of utilization rates</a:t>
            </a:r>
          </a:p>
        </p:txBody>
      </p:sp>
    </p:spTree>
    <p:extLst>
      <p:ext uri="{BB962C8B-B14F-4D97-AF65-F5344CB8AC3E}">
        <p14:creationId xmlns:p14="http://schemas.microsoft.com/office/powerpoint/2010/main" val="2808998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 name="TextBox 5"/>
          <p:cNvSpPr txBox="1"/>
          <p:nvPr/>
        </p:nvSpPr>
        <p:spPr>
          <a:xfrm>
            <a:off x="878053" y="331371"/>
            <a:ext cx="7408675" cy="400110"/>
          </a:xfrm>
          <a:prstGeom prst="rect">
            <a:avLst/>
          </a:prstGeom>
          <a:noFill/>
        </p:spPr>
        <p:txBody>
          <a:bodyPr wrap="square" rtlCol="0">
            <a:spAutoFit/>
          </a:bodyPr>
          <a:lstStyle/>
          <a:p>
            <a:pPr algn="just">
              <a:spcBef>
                <a:spcPts val="900"/>
              </a:spcBef>
              <a:spcAft>
                <a:spcPts val="1000"/>
              </a:spcAft>
            </a:pPr>
            <a:r>
              <a:rPr lang="en-US" sz="2000" b="1" dirty="0">
                <a:latin typeface="Arial" panose="020B0604020202020204" pitchFamily="34" charset="0"/>
                <a:ea typeface="Times New Roman"/>
                <a:cs typeface="Arial" panose="020B0604020202020204" pitchFamily="34" charset="0"/>
              </a:rPr>
              <a:t>Uncovering Smuggling Patterns from Guatemala to the U.S.</a:t>
            </a:r>
            <a:endParaRPr lang="en-US" sz="2000"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1039091" y="6305490"/>
            <a:ext cx="7086600"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VOIR DIRE INTERNATIONAL, LLC</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092" y="6305491"/>
            <a:ext cx="399610" cy="39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s://attachment.outlook.live.net/owa/ExaminerHale@hotmail.com/service.svc/s/GetAttachmentThumbnail?id=AQMkADAwATZiZmYAZC05MzFmLTgyZjQtMDACLTAwCgBGAAADOCbPVyILPU6ErgJ7JLZ%2BMQcASZw3JQMJz0KW3CpHp3wWogAAAgEMAAAASZw3JQMJz0KW3CpHp3wWogABZvyv%2FAAAAAESABAA5By%2FxtNrfUedRGQJ69%2F93g%3D%3D&amp;thumbnailType=2&amp;owa=outlook.live.com&amp;scriptVer=20180525.02&amp;isc=1&amp;X-OWA-CANARY=QWuEIGqFL0aR62BEyjgHapCxvaDtx9UYuR8rMFudpNBKU_PksavqHOFepAkT4bCAe-D_dCjZB7I.&amp;token=eyJhbGciOiJSUzI1NiIsImtpZCI6IjA2MDBGOUY2NzQ2MjA3MzdFNzM0MDRFMjg3QzQ1QTgxOENCN0NFQjgiLCJ4NXQiOiJCZ0Q1OW5SaUJ6Zm5OQVRpaDhSYWdZeTN6cmciLCJ0eXAiOiJKV1QifQ.eyJ2ZXIiOiJFeGNoYW5nZS5DYWxsYmFjay5WMSIsImFwcGN0eHNlbmRlciI6Ik93YURvd25sb2FkQDg0ZGY5ZTdmLWU5ZjYtNDBhZi1iNDM1LWFhYWFhYWFhYWFhYSIsImFwcGN0eCI6IntcIm1zZXhjaHByb3RcIjpcIm93YVwiLFwicHJpbWFyeXNpZFwiOlwiUy0xLTI4MjctNDQyMzY1LTI0NjgzMTU4OTJcIixcInB1aWRcIjpcIjE4OTk5NDU2NzYyMTA5MzJcIixcIm9pZFwiOlwiMDAwNmJmZmQtOTMxZi04MmY0LTAwMDAtMDAwMDAwMDAwMDAwXCIsXCJzY29wZVwiOlwiT3dhRG93bmxvYWRcIn0iLCJuYmYiOjE1Mjc4Nzc2MjUsImV4cCI6MTUyNzg3ODIyNSwiaXNzIjoiMDAwMDAwMDItMDAwMC0wZmYxLWNlMDAtMDAwMDAwMDAwMDAwQDg0ZGY5ZTdmLWU5ZjYtNDBhZi1iNDM1LWFhYWFhYWFhYWFhYSIsImF1ZCI6IjAwMDAwMDAyLTAwMDAtMGZmMS1jZTAwLTAwMDAwMDAwMDAwMC9hdHRhY2htZW50Lm91dGxvb2subGl2ZS5uZXRAODRkZjllN2YtZTlmNi00MGFmLWI0MzUtYWFhYWFhYWFhYWFhIn0.Ms0DgK9Qb96YyDc_taj7xP-62UGnI6mdd1fEQRTWBLEoMTFwXUKeaQMwTVN5GBtvM9YSHvxxLkc1FmFO4MkBDuLisP6rlJIWIoerHYyNLdcK-5aCwNMOmqTD13fJVXNRGDFwK4PgsU4NVJP2k_92c8WGnnuZOY08HRAFKpzPjRTEkkTiQHx6XBuxz7jT9Ac6Qa7_pxow8RqvCHRpz5Fk4UDEqsfFLDunlFPgvpYR1_95UiyzrpuoW_wB3Lmx_g7ZSMN5iQW-iJCflWFjuuQr0U33fRkE3B5GhMVr1E8KqXqaqv4FZqZLtalHCuUzHTcnAN5oR18iHNBJlU9euFU35Q&amp;animation=true">
            <a:extLst>
              <a:ext uri="{FF2B5EF4-FFF2-40B4-BE49-F238E27FC236}">
                <a16:creationId xmlns:a16="http://schemas.microsoft.com/office/drawing/2014/main" id="{C83498D1-B60C-411C-BD83-30E3B2E8B2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1466850"/>
            <a:ext cx="2621651" cy="3924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E35250-1C77-47F4-A7F7-EAF6D445CD87}"/>
              </a:ext>
            </a:extLst>
          </p:cNvPr>
          <p:cNvSpPr txBox="1"/>
          <p:nvPr/>
        </p:nvSpPr>
        <p:spPr>
          <a:xfrm>
            <a:off x="279484" y="1260915"/>
            <a:ext cx="5587916" cy="4385816"/>
          </a:xfrm>
          <a:prstGeom prst="rect">
            <a:avLst/>
          </a:prstGeom>
          <a:noFill/>
        </p:spPr>
        <p:txBody>
          <a:bodyPr wrap="square" rtlCol="0">
            <a:spAutoFit/>
          </a:bodyPr>
          <a:lstStyle/>
          <a:p>
            <a:pPr algn="just">
              <a:spcBef>
                <a:spcPts val="900"/>
              </a:spcBef>
              <a:spcAft>
                <a:spcPts val="1000"/>
              </a:spcAft>
            </a:pPr>
            <a:r>
              <a:rPr lang="en-US" sz="2000" b="1" dirty="0">
                <a:latin typeface="Arial" panose="020B0604020202020204" pitchFamily="34" charset="0"/>
                <a:ea typeface="Times New Roman"/>
                <a:cs typeface="Arial" panose="020B0604020202020204" pitchFamily="34" charset="0"/>
              </a:rPr>
              <a:t>Gary J. Hale</a:t>
            </a:r>
          </a:p>
          <a:p>
            <a:pPr marL="285750" indent="-285750">
              <a:spcBef>
                <a:spcPts val="900"/>
              </a:spcBef>
              <a:spcAft>
                <a:spcPts val="1000"/>
              </a:spcAft>
              <a:buFont typeface="Arial" panose="020B0604020202020204" pitchFamily="34" charset="0"/>
              <a:buChar char="•"/>
            </a:pPr>
            <a:r>
              <a:rPr lang="en-US" sz="1600" b="1" dirty="0">
                <a:latin typeface="Arial" panose="020B0604020202020204" pitchFamily="34" charset="0"/>
                <a:ea typeface="Times New Roman"/>
                <a:cs typeface="Arial" panose="020B0604020202020204" pitchFamily="34" charset="0"/>
              </a:rPr>
              <a:t>Title: </a:t>
            </a:r>
            <a:r>
              <a:rPr lang="en-US" sz="1600" dirty="0">
                <a:latin typeface="Arial" panose="020B0604020202020204" pitchFamily="34" charset="0"/>
                <a:ea typeface="Times New Roman"/>
                <a:cs typeface="Arial" panose="020B0604020202020204" pitchFamily="34" charset="0"/>
              </a:rPr>
              <a:t>Principal Investigator/CEO Voir Dire International, LLC</a:t>
            </a:r>
          </a:p>
          <a:p>
            <a:pPr marL="285750" indent="-285750" algn="just">
              <a:spcBef>
                <a:spcPts val="900"/>
              </a:spcBef>
              <a:spcAft>
                <a:spcPts val="1000"/>
              </a:spcAft>
              <a:buFont typeface="Arial" panose="020B0604020202020204" pitchFamily="34" charset="0"/>
              <a:buChar char="•"/>
            </a:pPr>
            <a:r>
              <a:rPr lang="en-US" sz="1600" b="1" dirty="0">
                <a:latin typeface="Arial" panose="020B0604020202020204" pitchFamily="34" charset="0"/>
                <a:ea typeface="Times New Roman"/>
                <a:cs typeface="Arial" panose="020B0604020202020204" pitchFamily="34" charset="0"/>
              </a:rPr>
              <a:t>Start Date: </a:t>
            </a:r>
            <a:r>
              <a:rPr lang="en-US" sz="1600" dirty="0">
                <a:latin typeface="Arial" panose="020B0604020202020204" pitchFamily="34" charset="0"/>
                <a:ea typeface="Times New Roman"/>
                <a:cs typeface="Arial" panose="020B0604020202020204" pitchFamily="34" charset="0"/>
              </a:rPr>
              <a:t>October 2016</a:t>
            </a:r>
          </a:p>
          <a:p>
            <a:pPr marL="285750" indent="-285750" algn="just">
              <a:spcBef>
                <a:spcPts val="900"/>
              </a:spcBef>
              <a:spcAft>
                <a:spcPts val="1000"/>
              </a:spcAft>
              <a:buFont typeface="Arial" panose="020B0604020202020204" pitchFamily="34" charset="0"/>
              <a:buChar char="•"/>
            </a:pPr>
            <a:r>
              <a:rPr lang="en-US" sz="1600" b="1" dirty="0">
                <a:latin typeface="Arial" panose="020B0604020202020204" pitchFamily="34" charset="0"/>
                <a:ea typeface="Times New Roman"/>
                <a:cs typeface="Arial" panose="020B0604020202020204" pitchFamily="34" charset="0"/>
              </a:rPr>
              <a:t>End Date: </a:t>
            </a:r>
            <a:r>
              <a:rPr lang="en-US" sz="1600" dirty="0">
                <a:latin typeface="Arial" panose="020B0604020202020204" pitchFamily="34" charset="0"/>
                <a:ea typeface="Times New Roman"/>
                <a:cs typeface="Arial" panose="020B0604020202020204" pitchFamily="34" charset="0"/>
              </a:rPr>
              <a:t>June 2018</a:t>
            </a:r>
          </a:p>
          <a:p>
            <a:pPr marL="285750" indent="-285750" algn="just">
              <a:spcBef>
                <a:spcPts val="900"/>
              </a:spcBef>
              <a:spcAft>
                <a:spcPts val="1000"/>
              </a:spcAft>
              <a:buFont typeface="Arial" panose="020B0604020202020204" pitchFamily="34" charset="0"/>
              <a:buChar char="•"/>
            </a:pPr>
            <a:r>
              <a:rPr lang="en-US" sz="1600" b="1" dirty="0">
                <a:latin typeface="Arial" panose="020B0604020202020204" pitchFamily="34" charset="0"/>
                <a:ea typeface="Times New Roman"/>
                <a:cs typeface="Arial" panose="020B0604020202020204" pitchFamily="34" charset="0"/>
              </a:rPr>
              <a:t>Project Type: </a:t>
            </a:r>
            <a:r>
              <a:rPr lang="en-US" sz="1600" dirty="0">
                <a:latin typeface="Arial" panose="020B0604020202020204" pitchFamily="34" charset="0"/>
                <a:ea typeface="Times New Roman"/>
                <a:cs typeface="Arial" panose="020B0604020202020204" pitchFamily="34" charset="0"/>
              </a:rPr>
              <a:t>Policy Development; Prototype Model for  OTM (Northern Triangle) Migrant Stock traversing Mexico</a:t>
            </a:r>
          </a:p>
          <a:p>
            <a:pPr marL="285750" indent="-285750" algn="just">
              <a:spcBef>
                <a:spcPts val="900"/>
              </a:spcBef>
              <a:spcAft>
                <a:spcPts val="1000"/>
              </a:spcAft>
              <a:buFont typeface="Arial" panose="020B0604020202020204" pitchFamily="34" charset="0"/>
              <a:buChar char="•"/>
            </a:pPr>
            <a:r>
              <a:rPr lang="en-US" sz="1600" b="1" dirty="0">
                <a:latin typeface="Arial" panose="020B0604020202020204" pitchFamily="34" charset="0"/>
                <a:ea typeface="Times New Roman"/>
                <a:cs typeface="Arial" panose="020B0604020202020204" pitchFamily="34" charset="0"/>
              </a:rPr>
              <a:t>Objective:</a:t>
            </a:r>
            <a:r>
              <a:rPr lang="en-US" sz="1600" dirty="0">
                <a:latin typeface="Arial" panose="020B0604020202020204" pitchFamily="34" charset="0"/>
                <a:ea typeface="Times New Roman"/>
                <a:cs typeface="Arial" panose="020B0604020202020204" pitchFamily="34" charset="0"/>
              </a:rPr>
              <a:t> Determine Unknown Got-</a:t>
            </a:r>
            <a:r>
              <a:rPr lang="en-US" sz="1600" dirty="0" err="1">
                <a:latin typeface="Arial" panose="020B0604020202020204" pitchFamily="34" charset="0"/>
                <a:ea typeface="Times New Roman"/>
                <a:cs typeface="Arial" panose="020B0604020202020204" pitchFamily="34" charset="0"/>
              </a:rPr>
              <a:t>Aways</a:t>
            </a:r>
            <a:r>
              <a:rPr lang="en-US" sz="1600" dirty="0">
                <a:latin typeface="Arial" panose="020B0604020202020204" pitchFamily="34" charset="0"/>
                <a:ea typeface="Times New Roman"/>
                <a:cs typeface="Arial" panose="020B0604020202020204" pitchFamily="34" charset="0"/>
              </a:rPr>
              <a:t> variable of the TIR (Total Interdiction Rate) Formula </a:t>
            </a:r>
          </a:p>
          <a:p>
            <a:pPr algn="just">
              <a:spcBef>
                <a:spcPts val="900"/>
              </a:spcBef>
              <a:spcAft>
                <a:spcPts val="1000"/>
              </a:spcAft>
            </a:pPr>
            <a:endParaRPr lang="en-US" sz="2000" b="1" dirty="0">
              <a:latin typeface="Arial" panose="020B0604020202020204" pitchFamily="34" charset="0"/>
              <a:ea typeface="Times New Roman"/>
              <a:cs typeface="Arial" panose="020B0604020202020204" pitchFamily="34" charset="0"/>
            </a:endParaRPr>
          </a:p>
        </p:txBody>
      </p:sp>
    </p:spTree>
    <p:extLst>
      <p:ext uri="{BB962C8B-B14F-4D97-AF65-F5344CB8AC3E}">
        <p14:creationId xmlns:p14="http://schemas.microsoft.com/office/powerpoint/2010/main" val="2529874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039091" y="6301582"/>
            <a:ext cx="7086600"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VOIR DIRE INTERNATIONAL, LLC</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092" y="6305491"/>
            <a:ext cx="399610" cy="39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44038" y="1295400"/>
            <a:ext cx="8395159"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FORMULATION OF NETWORK CAPACITY</a:t>
            </a:r>
          </a:p>
        </p:txBody>
      </p:sp>
      <p:sp>
        <p:nvSpPr>
          <p:cNvPr id="8" name="TextBox 7">
            <a:extLst>
              <a:ext uri="{FF2B5EF4-FFF2-40B4-BE49-F238E27FC236}">
                <a16:creationId xmlns:a16="http://schemas.microsoft.com/office/drawing/2014/main" id="{2907C152-5C5C-4D12-95F9-6DEF103832EB}"/>
              </a:ext>
            </a:extLst>
          </p:cNvPr>
          <p:cNvSpPr txBox="1"/>
          <p:nvPr/>
        </p:nvSpPr>
        <p:spPr>
          <a:xfrm>
            <a:off x="876913" y="215573"/>
            <a:ext cx="7529411" cy="369332"/>
          </a:xfrm>
          <a:prstGeom prst="rect">
            <a:avLst/>
          </a:prstGeom>
          <a:noFill/>
        </p:spPr>
        <p:txBody>
          <a:bodyPr wrap="square" rtlCol="0">
            <a:spAutoFit/>
          </a:bodyPr>
          <a:lstStyle/>
          <a:p>
            <a:pPr algn="just">
              <a:spcBef>
                <a:spcPts val="900"/>
              </a:spcBef>
              <a:spcAft>
                <a:spcPts val="1000"/>
              </a:spcAft>
            </a:pPr>
            <a:r>
              <a:rPr lang="en-US" b="1" dirty="0">
                <a:latin typeface="Arial" panose="020B0604020202020204" pitchFamily="34" charset="0"/>
                <a:ea typeface="Times New Roman"/>
                <a:cs typeface="Arial" panose="020B0604020202020204" pitchFamily="34" charset="0"/>
              </a:rPr>
              <a:t>Uncovering Human Smuggling Patterns from Guatemala to the U.S.</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9" name="Table 8">
            <a:extLst>
              <a:ext uri="{FF2B5EF4-FFF2-40B4-BE49-F238E27FC236}">
                <a16:creationId xmlns:a16="http://schemas.microsoft.com/office/drawing/2014/main" id="{E1196DB5-C45E-4BAB-AC19-7DB7B2B615EE}"/>
              </a:ext>
            </a:extLst>
          </p:cNvPr>
          <p:cNvGraphicFramePr>
            <a:graphicFrameLocks noGrp="1"/>
          </p:cNvGraphicFramePr>
          <p:nvPr>
            <p:extLst>
              <p:ext uri="{D42A27DB-BD31-4B8C-83A1-F6EECF244321}">
                <p14:modId xmlns:p14="http://schemas.microsoft.com/office/powerpoint/2010/main" val="1061483796"/>
              </p:ext>
            </p:extLst>
          </p:nvPr>
        </p:nvGraphicFramePr>
        <p:xfrm>
          <a:off x="444038" y="2436485"/>
          <a:ext cx="8182708" cy="2104024"/>
        </p:xfrm>
        <a:graphic>
          <a:graphicData uri="http://schemas.openxmlformats.org/drawingml/2006/table">
            <a:tbl>
              <a:tblPr firstRow="1" bandRow="1">
                <a:tableStyleId>{073A0DAA-6AF3-43AB-8588-CEC1D06C72B9}</a:tableStyleId>
              </a:tblPr>
              <a:tblGrid>
                <a:gridCol w="2616466">
                  <a:extLst>
                    <a:ext uri="{9D8B030D-6E8A-4147-A177-3AD203B41FA5}">
                      <a16:colId xmlns:a16="http://schemas.microsoft.com/office/drawing/2014/main" val="1059160004"/>
                    </a:ext>
                  </a:extLst>
                </a:gridCol>
                <a:gridCol w="1933185">
                  <a:extLst>
                    <a:ext uri="{9D8B030D-6E8A-4147-A177-3AD203B41FA5}">
                      <a16:colId xmlns:a16="http://schemas.microsoft.com/office/drawing/2014/main" val="2833513878"/>
                    </a:ext>
                  </a:extLst>
                </a:gridCol>
                <a:gridCol w="1587380">
                  <a:extLst>
                    <a:ext uri="{9D8B030D-6E8A-4147-A177-3AD203B41FA5}">
                      <a16:colId xmlns:a16="http://schemas.microsoft.com/office/drawing/2014/main" val="3388814914"/>
                    </a:ext>
                  </a:extLst>
                </a:gridCol>
                <a:gridCol w="2045677">
                  <a:extLst>
                    <a:ext uri="{9D8B030D-6E8A-4147-A177-3AD203B41FA5}">
                      <a16:colId xmlns:a16="http://schemas.microsoft.com/office/drawing/2014/main" val="124702312"/>
                    </a:ext>
                  </a:extLst>
                </a:gridCol>
              </a:tblGrid>
              <a:tr h="411635">
                <a:tc>
                  <a:txBody>
                    <a:bodyPr/>
                    <a:lstStyle/>
                    <a:p>
                      <a:pPr algn="ctr"/>
                      <a:r>
                        <a:rPr lang="en-US" sz="2300" dirty="0"/>
                        <a:t>Capacity Estimates</a:t>
                      </a:r>
                    </a:p>
                  </a:txBody>
                  <a:tcPr marL="64995" marR="64995" marT="32498" marB="32498"/>
                </a:tc>
                <a:tc>
                  <a:txBody>
                    <a:bodyPr/>
                    <a:lstStyle/>
                    <a:p>
                      <a:pPr algn="ctr"/>
                      <a:r>
                        <a:rPr lang="en-US" sz="2300" dirty="0"/>
                        <a:t>Tucson</a:t>
                      </a:r>
                    </a:p>
                  </a:txBody>
                  <a:tcPr marL="64995" marR="64995" marT="32498" marB="32498"/>
                </a:tc>
                <a:tc>
                  <a:txBody>
                    <a:bodyPr/>
                    <a:lstStyle/>
                    <a:p>
                      <a:pPr algn="ctr"/>
                      <a:r>
                        <a:rPr lang="en-US" sz="2300" dirty="0"/>
                        <a:t>Laredo</a:t>
                      </a:r>
                    </a:p>
                  </a:txBody>
                  <a:tcPr marL="64995" marR="64995" marT="32498" marB="32498"/>
                </a:tc>
                <a:tc>
                  <a:txBody>
                    <a:bodyPr/>
                    <a:lstStyle/>
                    <a:p>
                      <a:pPr algn="ctr"/>
                      <a:r>
                        <a:rPr lang="en-US" sz="2300" dirty="0"/>
                        <a:t>Rio Grande</a:t>
                      </a:r>
                    </a:p>
                  </a:txBody>
                  <a:tcPr marL="64995" marR="64995" marT="32498" marB="32498"/>
                </a:tc>
                <a:extLst>
                  <a:ext uri="{0D108BD9-81ED-4DB2-BD59-A6C34878D82A}">
                    <a16:rowId xmlns:a16="http://schemas.microsoft.com/office/drawing/2014/main" val="1705826252"/>
                  </a:ext>
                </a:extLst>
              </a:tr>
              <a:tr h="411635">
                <a:tc>
                  <a:txBody>
                    <a:bodyPr/>
                    <a:lstStyle/>
                    <a:p>
                      <a:pPr algn="ctr"/>
                      <a:r>
                        <a:rPr lang="en-US" sz="2300" dirty="0"/>
                        <a:t>200% of capacity</a:t>
                      </a:r>
                    </a:p>
                  </a:txBody>
                  <a:tcPr marL="64995" marR="64995" marT="32498" marB="32498"/>
                </a:tc>
                <a:tc>
                  <a:txBody>
                    <a:bodyPr/>
                    <a:lstStyle/>
                    <a:p>
                      <a:pPr algn="ctr"/>
                      <a:r>
                        <a:rPr lang="en-US" sz="2300" dirty="0"/>
                        <a:t>38,967</a:t>
                      </a:r>
                    </a:p>
                  </a:txBody>
                  <a:tcPr/>
                </a:tc>
                <a:tc>
                  <a:txBody>
                    <a:bodyPr/>
                    <a:lstStyle/>
                    <a:p>
                      <a:pPr algn="ctr"/>
                      <a:r>
                        <a:rPr lang="en-US" sz="2300" dirty="0"/>
                        <a:t>89,878</a:t>
                      </a:r>
                    </a:p>
                  </a:txBody>
                  <a:tcPr/>
                </a:tc>
                <a:tc>
                  <a:txBody>
                    <a:bodyPr/>
                    <a:lstStyle/>
                    <a:p>
                      <a:pPr algn="ctr"/>
                      <a:r>
                        <a:rPr lang="en-US" sz="2300" dirty="0"/>
                        <a:t>122,241</a:t>
                      </a:r>
                    </a:p>
                  </a:txBody>
                  <a:tcPr/>
                </a:tc>
                <a:extLst>
                  <a:ext uri="{0D108BD9-81ED-4DB2-BD59-A6C34878D82A}">
                    <a16:rowId xmlns:a16="http://schemas.microsoft.com/office/drawing/2014/main" val="3071489866"/>
                  </a:ext>
                </a:extLst>
              </a:tr>
              <a:tr h="411635">
                <a:tc>
                  <a:txBody>
                    <a:bodyPr/>
                    <a:lstStyle/>
                    <a:p>
                      <a:pPr algn="ctr"/>
                      <a:r>
                        <a:rPr lang="en-US" sz="2300" dirty="0"/>
                        <a:t>100% of capacity</a:t>
                      </a:r>
                    </a:p>
                  </a:txBody>
                  <a:tcPr marL="64995" marR="64995" marT="32498" marB="32498"/>
                </a:tc>
                <a:tc>
                  <a:txBody>
                    <a:bodyPr/>
                    <a:lstStyle/>
                    <a:p>
                      <a:pPr algn="ctr"/>
                      <a:r>
                        <a:rPr lang="en-US" sz="2300" dirty="0"/>
                        <a:t>19,483</a:t>
                      </a:r>
                    </a:p>
                  </a:txBody>
                  <a:tcPr marL="64995" marR="64995" marT="32498" marB="32498"/>
                </a:tc>
                <a:tc>
                  <a:txBody>
                    <a:bodyPr/>
                    <a:lstStyle/>
                    <a:p>
                      <a:pPr algn="ctr"/>
                      <a:r>
                        <a:rPr lang="en-US" sz="2300" dirty="0"/>
                        <a:t>44,939</a:t>
                      </a:r>
                    </a:p>
                  </a:txBody>
                  <a:tcPr marL="64995" marR="64995" marT="32498" marB="32498"/>
                </a:tc>
                <a:tc>
                  <a:txBody>
                    <a:bodyPr/>
                    <a:lstStyle/>
                    <a:p>
                      <a:pPr algn="ctr"/>
                      <a:r>
                        <a:rPr lang="en-US" sz="2300" dirty="0"/>
                        <a:t>61,121</a:t>
                      </a:r>
                    </a:p>
                  </a:txBody>
                  <a:tcPr marL="64995" marR="64995" marT="32498" marB="32498"/>
                </a:tc>
                <a:extLst>
                  <a:ext uri="{0D108BD9-81ED-4DB2-BD59-A6C34878D82A}">
                    <a16:rowId xmlns:a16="http://schemas.microsoft.com/office/drawing/2014/main" val="1280489617"/>
                  </a:ext>
                </a:extLst>
              </a:tr>
              <a:tr h="411635">
                <a:tc>
                  <a:txBody>
                    <a:bodyPr/>
                    <a:lstStyle/>
                    <a:p>
                      <a:pPr algn="ctr"/>
                      <a:r>
                        <a:rPr lang="en-US" sz="2300" dirty="0"/>
                        <a:t>80% of capacity</a:t>
                      </a:r>
                    </a:p>
                  </a:txBody>
                  <a:tcPr marL="64995" marR="64995" marT="32498" marB="32498"/>
                </a:tc>
                <a:tc>
                  <a:txBody>
                    <a:bodyPr/>
                    <a:lstStyle/>
                    <a:p>
                      <a:pPr algn="ctr"/>
                      <a:r>
                        <a:rPr lang="en-US" sz="2300" dirty="0"/>
                        <a:t>15,587</a:t>
                      </a:r>
                    </a:p>
                  </a:txBody>
                  <a:tcPr marL="64995" marR="64995" marT="32498" marB="32498"/>
                </a:tc>
                <a:tc>
                  <a:txBody>
                    <a:bodyPr/>
                    <a:lstStyle/>
                    <a:p>
                      <a:pPr algn="ctr"/>
                      <a:r>
                        <a:rPr lang="en-US" sz="2300" dirty="0"/>
                        <a:t>35,951</a:t>
                      </a:r>
                    </a:p>
                  </a:txBody>
                  <a:tcPr marL="64995" marR="64995" marT="32498" marB="32498"/>
                </a:tc>
                <a:tc>
                  <a:txBody>
                    <a:bodyPr/>
                    <a:lstStyle/>
                    <a:p>
                      <a:pPr algn="ctr"/>
                      <a:r>
                        <a:rPr lang="en-US" sz="2300" dirty="0"/>
                        <a:t>48,897</a:t>
                      </a:r>
                    </a:p>
                  </a:txBody>
                  <a:tcPr marL="64995" marR="64995" marT="32498" marB="32498"/>
                </a:tc>
                <a:extLst>
                  <a:ext uri="{0D108BD9-81ED-4DB2-BD59-A6C34878D82A}">
                    <a16:rowId xmlns:a16="http://schemas.microsoft.com/office/drawing/2014/main" val="3828450042"/>
                  </a:ext>
                </a:extLst>
              </a:tr>
              <a:tr h="411635">
                <a:tc>
                  <a:txBody>
                    <a:bodyPr/>
                    <a:lstStyle/>
                    <a:p>
                      <a:pPr algn="ctr"/>
                      <a:r>
                        <a:rPr lang="en-US" sz="2300" dirty="0"/>
                        <a:t>50% of capacity</a:t>
                      </a:r>
                    </a:p>
                  </a:txBody>
                  <a:tcPr marL="64995" marR="64995" marT="32498" marB="32498"/>
                </a:tc>
                <a:tc>
                  <a:txBody>
                    <a:bodyPr/>
                    <a:lstStyle/>
                    <a:p>
                      <a:pPr algn="ctr"/>
                      <a:r>
                        <a:rPr lang="en-US" sz="2300" dirty="0"/>
                        <a:t>97,42</a:t>
                      </a:r>
                    </a:p>
                  </a:txBody>
                  <a:tcPr marL="64995" marR="64995" marT="32498" marB="32498"/>
                </a:tc>
                <a:tc>
                  <a:txBody>
                    <a:bodyPr/>
                    <a:lstStyle/>
                    <a:p>
                      <a:pPr algn="ctr"/>
                      <a:r>
                        <a:rPr lang="en-US" sz="2300" dirty="0"/>
                        <a:t>22,469</a:t>
                      </a:r>
                    </a:p>
                  </a:txBody>
                  <a:tcPr marL="64995" marR="64995" marT="32498" marB="32498"/>
                </a:tc>
                <a:tc>
                  <a:txBody>
                    <a:bodyPr/>
                    <a:lstStyle/>
                    <a:p>
                      <a:pPr algn="ctr"/>
                      <a:r>
                        <a:rPr lang="en-US" sz="2300" dirty="0"/>
                        <a:t>30,560</a:t>
                      </a:r>
                    </a:p>
                  </a:txBody>
                  <a:tcPr marL="64995" marR="64995" marT="32498" marB="32498"/>
                </a:tc>
                <a:extLst>
                  <a:ext uri="{0D108BD9-81ED-4DB2-BD59-A6C34878D82A}">
                    <a16:rowId xmlns:a16="http://schemas.microsoft.com/office/drawing/2014/main" val="4083008350"/>
                  </a:ext>
                </a:extLst>
              </a:tr>
            </a:tbl>
          </a:graphicData>
        </a:graphic>
      </p:graphicFrame>
    </p:spTree>
    <p:extLst>
      <p:ext uri="{BB962C8B-B14F-4D97-AF65-F5344CB8AC3E}">
        <p14:creationId xmlns:p14="http://schemas.microsoft.com/office/powerpoint/2010/main" val="1921510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039091" y="6301582"/>
            <a:ext cx="7086600"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VOIR DIRE INTERNATIONAL, LLC</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092" y="6305491"/>
            <a:ext cx="399610" cy="39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2907C152-5C5C-4D12-95F9-6DEF103832EB}"/>
              </a:ext>
            </a:extLst>
          </p:cNvPr>
          <p:cNvSpPr txBox="1"/>
          <p:nvPr/>
        </p:nvSpPr>
        <p:spPr>
          <a:xfrm>
            <a:off x="876913" y="215573"/>
            <a:ext cx="7529411" cy="369332"/>
          </a:xfrm>
          <a:prstGeom prst="rect">
            <a:avLst/>
          </a:prstGeom>
          <a:noFill/>
        </p:spPr>
        <p:txBody>
          <a:bodyPr wrap="square" rtlCol="0">
            <a:spAutoFit/>
          </a:bodyPr>
          <a:lstStyle/>
          <a:p>
            <a:pPr algn="just">
              <a:spcBef>
                <a:spcPts val="900"/>
              </a:spcBef>
              <a:spcAft>
                <a:spcPts val="1000"/>
              </a:spcAft>
            </a:pPr>
            <a:r>
              <a:rPr lang="en-US" b="1" dirty="0">
                <a:latin typeface="Arial" panose="020B0604020202020204" pitchFamily="34" charset="0"/>
                <a:ea typeface="Times New Roman"/>
                <a:cs typeface="Arial" panose="020B0604020202020204" pitchFamily="34" charset="0"/>
              </a:rPr>
              <a:t>Uncovering Human Smuggling Patterns from Guatemala to the U.S.</a:t>
            </a:r>
            <a:endParaRPr lang="en-US"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5C626C5-C857-49F9-AB1A-9C8E305B5675}"/>
              </a:ext>
            </a:extLst>
          </p:cNvPr>
          <p:cNvPicPr>
            <a:picLocks noChangeAspect="1"/>
          </p:cNvPicPr>
          <p:nvPr/>
        </p:nvPicPr>
        <p:blipFill>
          <a:blip r:embed="rId3"/>
          <a:stretch>
            <a:fillRect/>
          </a:stretch>
        </p:blipFill>
        <p:spPr>
          <a:xfrm>
            <a:off x="1145039" y="783431"/>
            <a:ext cx="6853921" cy="5291138"/>
          </a:xfrm>
          <a:prstGeom prst="rect">
            <a:avLst/>
          </a:prstGeom>
        </p:spPr>
      </p:pic>
    </p:spTree>
    <p:extLst>
      <p:ext uri="{BB962C8B-B14F-4D97-AF65-F5344CB8AC3E}">
        <p14:creationId xmlns:p14="http://schemas.microsoft.com/office/powerpoint/2010/main" val="974545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C71D96-CAEE-4EC7-9790-2E3E993F6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5287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F8CE07-D3BA-471D-83A2-AD07BA35D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18769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136E36-1025-42E7-9B12-2824B8016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72924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65542A-C769-4497-9519-79B287260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8303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CCC999-22E8-41B8-A243-E62F97B7C3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1396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45F3C5-A522-4CBE-9040-6D479385CD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68533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30B937-8510-4B73-B771-06950CF059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8656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97FADC-D2A5-45DC-A18B-B86B81489C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99384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039091" y="6301582"/>
            <a:ext cx="7086600"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VOIR DIRE INTERNATIONAL, LLC</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092" y="6305491"/>
            <a:ext cx="399610" cy="39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597" y="2022864"/>
            <a:ext cx="4133557" cy="2277547"/>
          </a:xfrm>
          <a:prstGeom prst="rect">
            <a:avLst/>
          </a:prstGeom>
          <a:noFill/>
        </p:spPr>
        <p:txBody>
          <a:bodyPr wrap="square" rtlCol="0">
            <a:spAutoFit/>
          </a:bodyPr>
          <a:lstStyle/>
          <a:p>
            <a:pPr algn="ctr"/>
            <a:endParaRPr lang="en-US" b="1" dirty="0">
              <a:latin typeface="Arial" panose="020B0604020202020204" pitchFamily="34" charset="0"/>
              <a:cs typeface="Arial" panose="020B0604020202020204" pitchFamily="34" charset="0"/>
            </a:endParaRPr>
          </a:p>
          <a:p>
            <a:pPr algn="ctr"/>
            <a:r>
              <a:rPr lang="en-US" sz="1600" b="1" dirty="0">
                <a:latin typeface="Arial" panose="020B0604020202020204" pitchFamily="34" charset="0"/>
                <a:cs typeface="Arial" panose="020B0604020202020204" pitchFamily="34" charset="0"/>
              </a:rPr>
              <a:t>Research Team</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Nathan P. Jones, PhD, Human Subjects Research SME</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Sam Houston State University</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hlinkClick r:id="rId3"/>
              </a:rPr>
              <a:t>natejudejones@gmail.com</a:t>
            </a:r>
            <a:r>
              <a:rPr lang="en-US" sz="1200" dirty="0">
                <a:latin typeface="Arial" panose="020B0604020202020204" pitchFamily="34" charset="0"/>
                <a:cs typeface="Arial" panose="020B0604020202020204" pitchFamily="34" charset="0"/>
              </a:rPr>
              <a:t> or 619-942-0081</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Adam N. Hale, MGIS, GIS Analyst/Cartographer</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hlinkClick r:id="rId4"/>
              </a:rPr>
              <a:t>halegeospatial@gmail.com</a:t>
            </a:r>
            <a:r>
              <a:rPr lang="en-US" sz="1200" dirty="0">
                <a:latin typeface="Arial" panose="020B0604020202020204" pitchFamily="34" charset="0"/>
                <a:cs typeface="Arial" panose="020B0604020202020204" pitchFamily="34" charset="0"/>
              </a:rPr>
              <a:t> or 210-763-9676</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Russell Lundberg, PhD, Statistician</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Sam Houston State University</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hlinkClick r:id="rId5"/>
              </a:rPr>
              <a:t>Russell.lundberg@shsu.edu</a:t>
            </a:r>
            <a:r>
              <a:rPr lang="en-US" sz="1200" dirty="0">
                <a:latin typeface="Arial" panose="020B0604020202020204" pitchFamily="34" charset="0"/>
                <a:cs typeface="Arial" panose="020B0604020202020204" pitchFamily="34" charset="0"/>
              </a:rPr>
              <a:t> or 424-298-0715</a:t>
            </a: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F6CFB8A-A7AC-4B97-BA0B-6296355EB7EE}"/>
              </a:ext>
            </a:extLst>
          </p:cNvPr>
          <p:cNvSpPr txBox="1"/>
          <p:nvPr/>
        </p:nvSpPr>
        <p:spPr>
          <a:xfrm>
            <a:off x="4688058" y="1038602"/>
            <a:ext cx="4133557" cy="5324535"/>
          </a:xfrm>
          <a:prstGeom prst="rect">
            <a:avLst/>
          </a:prstGeom>
          <a:noFill/>
        </p:spPr>
        <p:txBody>
          <a:bodyPr wrap="square" rtlCol="0">
            <a:spAutoFit/>
          </a:bodyPr>
          <a:lstStyle/>
          <a:p>
            <a:pPr algn="ctr"/>
            <a:endParaRPr lang="en-US" sz="1200" b="1" dirty="0">
              <a:latin typeface="Arial" panose="020B0604020202020204" pitchFamily="34" charset="0"/>
              <a:cs typeface="Arial" panose="020B0604020202020204" pitchFamily="34" charset="0"/>
            </a:endParaRPr>
          </a:p>
          <a:p>
            <a:pPr algn="ctr"/>
            <a:r>
              <a:rPr lang="en-US" sz="1600" b="1" dirty="0">
                <a:latin typeface="Arial" panose="020B0604020202020204" pitchFamily="34" charset="0"/>
                <a:cs typeface="Arial" panose="020B0604020202020204" pitchFamily="34" charset="0"/>
              </a:rPr>
              <a:t>Interview Team</a:t>
            </a:r>
          </a:p>
          <a:p>
            <a:endParaRPr lang="en-US"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Alfonso Moreno – Survey Coordinator</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Retired U.S. Border Patrol</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hlinkClick r:id="rId6"/>
              </a:rPr>
              <a:t>alfonsom@joalvarez.com</a:t>
            </a:r>
            <a:r>
              <a:rPr lang="en-US" sz="1200" dirty="0">
                <a:latin typeface="Arial" panose="020B0604020202020204" pitchFamily="34" charset="0"/>
                <a:cs typeface="Arial" panose="020B0604020202020204" pitchFamily="34" charset="0"/>
              </a:rPr>
              <a:t> or 956-237-1393</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Jesus </a:t>
            </a:r>
            <a:r>
              <a:rPr lang="en-US" sz="1200" dirty="0" err="1">
                <a:latin typeface="Arial" panose="020B0604020202020204" pitchFamily="34" charset="0"/>
                <a:cs typeface="Arial" panose="020B0604020202020204" pitchFamily="34" charset="0"/>
              </a:rPr>
              <a:t>Yzquierdo</a:t>
            </a:r>
            <a:r>
              <a:rPr lang="en-US" sz="1200" dirty="0">
                <a:latin typeface="Arial" panose="020B0604020202020204" pitchFamily="34" charset="0"/>
                <a:cs typeface="Arial" panose="020B0604020202020204" pitchFamily="34" charset="0"/>
              </a:rPr>
              <a:t> (Laredo Sector)</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Retired U.S. Border Patrol</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hlinkClick r:id="rId7"/>
              </a:rPr>
              <a:t>jdyzq@Hotmail.com</a:t>
            </a:r>
            <a:r>
              <a:rPr lang="en-US" sz="1200" dirty="0">
                <a:latin typeface="Arial" panose="020B0604020202020204" pitchFamily="34" charset="0"/>
                <a:cs typeface="Arial" panose="020B0604020202020204" pitchFamily="34" charset="0"/>
              </a:rPr>
              <a:t> or 956-744-5776</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Jose Gonzalez (Laredo Sector)</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Retired U.S. Border Patrol</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hlinkClick r:id="rId8"/>
              </a:rPr>
              <a:t>fjtoy70@Hotmail.com</a:t>
            </a:r>
            <a:r>
              <a:rPr lang="en-US" sz="1200" dirty="0">
                <a:latin typeface="Arial" panose="020B0604020202020204" pitchFamily="34" charset="0"/>
                <a:cs typeface="Arial" panose="020B0604020202020204" pitchFamily="34" charset="0"/>
              </a:rPr>
              <a:t> or 956-744-4323</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Gabriel Bustamante (Rio Grande Valley Sector)</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Retired U.S. Border Patrol</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hlinkClick r:id="rId9"/>
              </a:rPr>
              <a:t>gggbustama@aol.com</a:t>
            </a:r>
            <a:r>
              <a:rPr lang="en-US" sz="1200" dirty="0">
                <a:latin typeface="Arial" panose="020B0604020202020204" pitchFamily="34" charset="0"/>
                <a:cs typeface="Arial" panose="020B0604020202020204" pitchFamily="34" charset="0"/>
              </a:rPr>
              <a:t> or 956-455-3238</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Eugene Montes, Jr. (Rio Grande Valley Sector)</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Retired U.S. Border Patrol</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hlinkClick r:id="rId10"/>
              </a:rPr>
              <a:t>meangreen2010@gmail.com</a:t>
            </a:r>
            <a:r>
              <a:rPr lang="en-US" sz="1200" dirty="0">
                <a:latin typeface="Arial" panose="020B0604020202020204" pitchFamily="34" charset="0"/>
                <a:cs typeface="Arial" panose="020B0604020202020204" pitchFamily="34" charset="0"/>
              </a:rPr>
              <a:t> or 956-793-8574</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Gary J. Hale (</a:t>
            </a:r>
            <a:r>
              <a:rPr lang="en-US" sz="1200" dirty="0" err="1">
                <a:latin typeface="Arial" panose="020B0604020202020204" pitchFamily="34" charset="0"/>
                <a:cs typeface="Arial" panose="020B0604020202020204" pitchFamily="34" charset="0"/>
              </a:rPr>
              <a:t>Tuscon</a:t>
            </a:r>
            <a:r>
              <a:rPr lang="en-US" sz="1200" dirty="0">
                <a:latin typeface="Arial" panose="020B0604020202020204" pitchFamily="34" charset="0"/>
                <a:cs typeface="Arial" panose="020B0604020202020204" pitchFamily="34" charset="0"/>
              </a:rPr>
              <a:t> Sector)</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Retired DEA, Chief of Intelligence</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hlinkClick r:id="rId11"/>
              </a:rPr>
              <a:t>examinerhale@Hotmail.com</a:t>
            </a:r>
            <a:r>
              <a:rPr lang="en-US" sz="1200" dirty="0">
                <a:latin typeface="Arial" panose="020B0604020202020204" pitchFamily="34" charset="0"/>
                <a:cs typeface="Arial" panose="020B0604020202020204" pitchFamily="34" charset="0"/>
              </a:rPr>
              <a:t> or 832-865-7659</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Rosalind Lawson Hale (Tucson Sector)</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Certified Spanish Linguist, Voir Dire International</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hlinkClick r:id="rId12"/>
              </a:rPr>
              <a:t>Rosalindlawson@gmail.com</a:t>
            </a:r>
            <a:r>
              <a:rPr lang="en-US" sz="1200" dirty="0">
                <a:latin typeface="Arial" panose="020B0604020202020204" pitchFamily="34" charset="0"/>
                <a:cs typeface="Arial" panose="020B0604020202020204" pitchFamily="34" charset="0"/>
              </a:rPr>
              <a:t> or 202-905-5123</a:t>
            </a:r>
          </a:p>
          <a:p>
            <a:pPr marL="742950" lvl="1" indent="-2857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31642A1-8176-4A38-B1C9-ED47C4D533C9}"/>
              </a:ext>
            </a:extLst>
          </p:cNvPr>
          <p:cNvSpPr txBox="1"/>
          <p:nvPr/>
        </p:nvSpPr>
        <p:spPr>
          <a:xfrm>
            <a:off x="228598" y="901530"/>
            <a:ext cx="4133557" cy="1631216"/>
          </a:xfrm>
          <a:prstGeom prst="rect">
            <a:avLst/>
          </a:prstGeom>
          <a:noFill/>
        </p:spPr>
        <p:txBody>
          <a:bodyPr wrap="square" rtlCol="0">
            <a:spAutoFit/>
          </a:bodyPr>
          <a:lstStyle/>
          <a:p>
            <a:pPr algn="ctr"/>
            <a:endParaRPr lang="en-US" b="1" dirty="0">
              <a:latin typeface="Arial" panose="020B0604020202020204" pitchFamily="34" charset="0"/>
              <a:cs typeface="Arial" panose="020B0604020202020204" pitchFamily="34" charset="0"/>
            </a:endParaRPr>
          </a:p>
          <a:p>
            <a:pPr algn="ctr"/>
            <a:r>
              <a:rPr lang="en-US" sz="1600" b="1" dirty="0">
                <a:latin typeface="Arial" panose="020B0604020202020204" pitchFamily="34" charset="0"/>
                <a:cs typeface="Arial" panose="020B0604020202020204" pitchFamily="34" charset="0"/>
              </a:rPr>
              <a:t>Principal Investigator</a:t>
            </a:r>
          </a:p>
          <a:p>
            <a:endParaRPr lang="en-US"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Gary J. Hale, Principal Investigator and Subject Matter Expert.</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hlinkClick r:id="rId13"/>
              </a:rPr>
              <a:t>examinerhale@hotmail.com</a:t>
            </a:r>
            <a:r>
              <a:rPr lang="en-US" sz="1200" dirty="0">
                <a:latin typeface="Arial" panose="020B0604020202020204" pitchFamily="34" charset="0"/>
                <a:cs typeface="Arial" panose="020B0604020202020204" pitchFamily="34" charset="0"/>
              </a:rPr>
              <a:t> or 832-865-7659</a:t>
            </a:r>
          </a:p>
          <a:p>
            <a:endParaRPr lang="en-US"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E65E6C6-BDA5-46A0-8698-26261D301C70}"/>
              </a:ext>
            </a:extLst>
          </p:cNvPr>
          <p:cNvSpPr txBox="1"/>
          <p:nvPr/>
        </p:nvSpPr>
        <p:spPr>
          <a:xfrm>
            <a:off x="228597" y="4090429"/>
            <a:ext cx="4133557" cy="1354217"/>
          </a:xfrm>
          <a:prstGeom prst="rect">
            <a:avLst/>
          </a:prstGeom>
          <a:noFill/>
        </p:spPr>
        <p:txBody>
          <a:bodyPr wrap="square" rtlCol="0">
            <a:spAutoFit/>
          </a:bodyPr>
          <a:lstStyle/>
          <a:p>
            <a:pPr algn="ctr"/>
            <a:endParaRPr lang="en-US" b="1" dirty="0">
              <a:latin typeface="Cambria" panose="02040503050406030204" pitchFamily="18" charset="0"/>
            </a:endParaRPr>
          </a:p>
          <a:p>
            <a:pPr algn="ctr"/>
            <a:r>
              <a:rPr lang="en-US" sz="1600" b="1" dirty="0">
                <a:latin typeface="Arial" panose="020B0604020202020204" pitchFamily="34" charset="0"/>
                <a:cs typeface="Arial" panose="020B0604020202020204" pitchFamily="34" charset="0"/>
              </a:rPr>
              <a:t>Business Development</a:t>
            </a:r>
          </a:p>
          <a:p>
            <a:endParaRPr lang="en-US"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“Bif” Browning, Director, Business Development; D.C. Liaison</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hlinkClick r:id="rId14"/>
              </a:rPr>
              <a:t>browingbif@gmail.com</a:t>
            </a:r>
            <a:r>
              <a:rPr lang="en-US" sz="1200" dirty="0">
                <a:latin typeface="Arial" panose="020B0604020202020204" pitchFamily="34" charset="0"/>
                <a:cs typeface="Arial" panose="020B0604020202020204" pitchFamily="34" charset="0"/>
              </a:rPr>
              <a:t> or 202-386-2401</a:t>
            </a:r>
          </a:p>
        </p:txBody>
      </p:sp>
      <p:sp>
        <p:nvSpPr>
          <p:cNvPr id="4" name="Rectangle 3">
            <a:extLst>
              <a:ext uri="{FF2B5EF4-FFF2-40B4-BE49-F238E27FC236}">
                <a16:creationId xmlns:a16="http://schemas.microsoft.com/office/drawing/2014/main" id="{D530373D-9FFB-44BF-93F7-BC130DB5B5D0}"/>
              </a:ext>
            </a:extLst>
          </p:cNvPr>
          <p:cNvSpPr/>
          <p:nvPr/>
        </p:nvSpPr>
        <p:spPr>
          <a:xfrm>
            <a:off x="3072454" y="597932"/>
            <a:ext cx="2999091" cy="338554"/>
          </a:xfrm>
          <a:prstGeom prst="rect">
            <a:avLst/>
          </a:prstGeom>
        </p:spPr>
        <p:txBody>
          <a:bodyPr wrap="none">
            <a:spAutoFit/>
          </a:bodyPr>
          <a:lstStyle/>
          <a:p>
            <a:r>
              <a:rPr lang="en-US" sz="1600" b="1" dirty="0">
                <a:latin typeface="Arial" panose="020B0604020202020204" pitchFamily="34" charset="0"/>
                <a:cs typeface="Arial" panose="020B0604020202020204" pitchFamily="34" charset="0"/>
              </a:rPr>
              <a:t>Research and Analysis Team</a:t>
            </a:r>
          </a:p>
        </p:txBody>
      </p:sp>
      <p:sp>
        <p:nvSpPr>
          <p:cNvPr id="12" name="TextBox 11">
            <a:extLst>
              <a:ext uri="{FF2B5EF4-FFF2-40B4-BE49-F238E27FC236}">
                <a16:creationId xmlns:a16="http://schemas.microsoft.com/office/drawing/2014/main" id="{8930AF5B-4273-4034-9756-2AE429687B35}"/>
              </a:ext>
            </a:extLst>
          </p:cNvPr>
          <p:cNvSpPr txBox="1"/>
          <p:nvPr/>
        </p:nvSpPr>
        <p:spPr>
          <a:xfrm>
            <a:off x="876913" y="215573"/>
            <a:ext cx="7529411" cy="369332"/>
          </a:xfrm>
          <a:prstGeom prst="rect">
            <a:avLst/>
          </a:prstGeom>
          <a:noFill/>
        </p:spPr>
        <p:txBody>
          <a:bodyPr wrap="square" rtlCol="0">
            <a:spAutoFit/>
          </a:bodyPr>
          <a:lstStyle/>
          <a:p>
            <a:pPr algn="just">
              <a:spcBef>
                <a:spcPts val="900"/>
              </a:spcBef>
              <a:spcAft>
                <a:spcPts val="1000"/>
              </a:spcAft>
            </a:pPr>
            <a:r>
              <a:rPr lang="en-US" b="1" dirty="0">
                <a:latin typeface="Arial" panose="020B0604020202020204" pitchFamily="34" charset="0"/>
                <a:ea typeface="Times New Roman"/>
                <a:cs typeface="Arial" panose="020B0604020202020204" pitchFamily="34" charset="0"/>
              </a:rPr>
              <a:t>Uncovering Human Smuggling Patterns from Guatemala to the U.S.</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7639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509269-BE0C-42C8-81CD-435FFE8A7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198154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4D7C59-F408-4BBF-AE92-79466A606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19406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15DD38-6D8A-43D3-AEEA-0615528376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87179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2827A9-9B29-4F09-ADF9-8F5BB0AF6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20413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0EC545-7C4C-4804-9DD2-307D1FB32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84286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B9711A-3E2E-4CED-9471-98F3BE39B4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80056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150FF8-2E1A-4490-9255-56F89D0EF7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38007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68D308-9348-4650-84E5-FB2E86443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54795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A51CFB-4A1A-4E95-87B6-F1AE50335A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7144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CD7A8E-2205-4B13-8C04-F76B0E8E40CF}"/>
              </a:ext>
            </a:extLst>
          </p:cNvPr>
          <p:cNvPicPr>
            <a:picLocks noChangeAspect="1"/>
          </p:cNvPicPr>
          <p:nvPr/>
        </p:nvPicPr>
        <p:blipFill>
          <a:blip r:embed="rId2"/>
          <a:stretch>
            <a:fillRect/>
          </a:stretch>
        </p:blipFill>
        <p:spPr>
          <a:xfrm>
            <a:off x="204787" y="57150"/>
            <a:ext cx="8734425" cy="6743700"/>
          </a:xfrm>
          <a:prstGeom prst="rect">
            <a:avLst/>
          </a:prstGeom>
        </p:spPr>
      </p:pic>
      <p:sp>
        <p:nvSpPr>
          <p:cNvPr id="5" name="TextBox 4">
            <a:extLst>
              <a:ext uri="{FF2B5EF4-FFF2-40B4-BE49-F238E27FC236}">
                <a16:creationId xmlns:a16="http://schemas.microsoft.com/office/drawing/2014/main" id="{E5F97A89-350B-47F5-B84F-D98D82E8D2C9}"/>
              </a:ext>
            </a:extLst>
          </p:cNvPr>
          <p:cNvSpPr txBox="1"/>
          <p:nvPr/>
        </p:nvSpPr>
        <p:spPr>
          <a:xfrm>
            <a:off x="1033670" y="5340626"/>
            <a:ext cx="4404283" cy="338554"/>
          </a:xfrm>
          <a:prstGeom prst="rect">
            <a:avLst/>
          </a:prstGeom>
          <a:noFill/>
        </p:spPr>
        <p:txBody>
          <a:bodyPr wrap="none" rtlCol="0">
            <a:spAutoFit/>
          </a:bodyPr>
          <a:lstStyle/>
          <a:p>
            <a:r>
              <a:rPr lang="en-US" sz="1600" b="1" dirty="0"/>
              <a:t>Migrant Routes to US Border Patrol Sector Tucson</a:t>
            </a:r>
          </a:p>
        </p:txBody>
      </p:sp>
    </p:spTree>
    <p:extLst>
      <p:ext uri="{BB962C8B-B14F-4D97-AF65-F5344CB8AC3E}">
        <p14:creationId xmlns:p14="http://schemas.microsoft.com/office/powerpoint/2010/main" val="1773319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Box 5"/>
          <p:cNvSpPr txBox="1"/>
          <p:nvPr/>
        </p:nvSpPr>
        <p:spPr>
          <a:xfrm>
            <a:off x="876913" y="215573"/>
            <a:ext cx="7529411" cy="369332"/>
          </a:xfrm>
          <a:prstGeom prst="rect">
            <a:avLst/>
          </a:prstGeom>
          <a:noFill/>
        </p:spPr>
        <p:txBody>
          <a:bodyPr wrap="square" rtlCol="0">
            <a:spAutoFit/>
          </a:bodyPr>
          <a:lstStyle/>
          <a:p>
            <a:pPr algn="just">
              <a:spcBef>
                <a:spcPts val="900"/>
              </a:spcBef>
              <a:spcAft>
                <a:spcPts val="1000"/>
              </a:spcAft>
            </a:pPr>
            <a:r>
              <a:rPr lang="en-US" b="1" dirty="0">
                <a:latin typeface="Arial" panose="020B0604020202020204" pitchFamily="34" charset="0"/>
                <a:ea typeface="Times New Roman"/>
                <a:cs typeface="Arial" panose="020B0604020202020204" pitchFamily="34" charset="0"/>
              </a:rPr>
              <a:t>Uncovering Human Smuggling Patterns from Guatemala to the U.S.</a:t>
            </a:r>
            <a:endParaRPr lang="en-US"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1039091" y="6301582"/>
            <a:ext cx="7086600"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VOIR DIRE INTERNATIONAL, LLC</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092" y="6305491"/>
            <a:ext cx="399610" cy="39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44040" y="1039091"/>
            <a:ext cx="8395159" cy="646331"/>
          </a:xfrm>
          <a:prstGeom prst="rect">
            <a:avLst/>
          </a:prstGeom>
          <a:noFill/>
        </p:spPr>
        <p:txBody>
          <a:bodyPr wrap="square" rtlCol="0">
            <a:spAutoFit/>
          </a:bodyPr>
          <a:lstStyle/>
          <a:p>
            <a:pPr marL="285750" indent="-285750">
              <a:buFont typeface="Arial" panose="020B0604020202020204" pitchFamily="34" charset="0"/>
              <a:buChar char="•"/>
            </a:pPr>
            <a:endParaRPr lang="en-US" dirty="0"/>
          </a:p>
          <a:p>
            <a:endParaRPr lang="en-US" dirty="0"/>
          </a:p>
        </p:txBody>
      </p:sp>
      <p:pic>
        <p:nvPicPr>
          <p:cNvPr id="4" name="Picture 3">
            <a:extLst>
              <a:ext uri="{FF2B5EF4-FFF2-40B4-BE49-F238E27FC236}">
                <a16:creationId xmlns:a16="http://schemas.microsoft.com/office/drawing/2014/main" id="{A57D4217-96C1-4D94-8773-81B37901BEE0}"/>
              </a:ext>
            </a:extLst>
          </p:cNvPr>
          <p:cNvPicPr>
            <a:picLocks noChangeAspect="1"/>
          </p:cNvPicPr>
          <p:nvPr/>
        </p:nvPicPr>
        <p:blipFill>
          <a:blip r:embed="rId3"/>
          <a:stretch>
            <a:fillRect/>
          </a:stretch>
        </p:blipFill>
        <p:spPr>
          <a:xfrm>
            <a:off x="2542265" y="803819"/>
            <a:ext cx="4059469" cy="52503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09721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FE6E0A-FE78-46C9-848F-48DA5F7BAF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234304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2D81AB-EE57-40DA-9048-A6D7234502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793861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34F1EB-F009-46AB-A66D-BCC1F20EF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65399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D661A7-690B-4CFB-8EAB-C171FE17FB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0594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0CD273-ACFD-4C51-BC04-69938FA5E8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220139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9A0CBF-9659-4D5F-A288-3BA84A2EC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0678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2B8246-8130-43AD-8B63-E578932A98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645356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039091" y="6301582"/>
            <a:ext cx="7086600"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VOIR DIRE INTERNATIONAL, LLC</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092" y="6305491"/>
            <a:ext cx="399610" cy="39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3">
            <a:extLst>
              <a:ext uri="{FF2B5EF4-FFF2-40B4-BE49-F238E27FC236}">
                <a16:creationId xmlns:a16="http://schemas.microsoft.com/office/drawing/2014/main" id="{F189DCAF-D647-4B9B-9E38-43135C37DE6E}"/>
              </a:ext>
            </a:extLst>
          </p:cNvPr>
          <p:cNvSpPr txBox="1">
            <a:spLocks/>
          </p:cNvSpPr>
          <p:nvPr/>
        </p:nvSpPr>
        <p:spPr>
          <a:xfrm>
            <a:off x="1882004" y="2057400"/>
            <a:ext cx="5519226" cy="104090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342900" indent="-342900" algn="l">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This project collected and analyzed unique data heretofore not used in the TIR calculus.</a:t>
            </a:r>
          </a:p>
          <a:p>
            <a:pPr marL="342900" indent="-342900" algn="l">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These results may be used to confirm, refute or validate existing USBP data on migrant flows and migrant arrivals on the Mexico-U.S. border.</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p>
        </p:txBody>
      </p:sp>
      <p:sp>
        <p:nvSpPr>
          <p:cNvPr id="8" name="Rectangle 7">
            <a:extLst>
              <a:ext uri="{FF2B5EF4-FFF2-40B4-BE49-F238E27FC236}">
                <a16:creationId xmlns:a16="http://schemas.microsoft.com/office/drawing/2014/main" id="{76F09611-E7D3-43DA-BB03-35A3B0EEE133}"/>
              </a:ext>
            </a:extLst>
          </p:cNvPr>
          <p:cNvSpPr/>
          <p:nvPr/>
        </p:nvSpPr>
        <p:spPr>
          <a:xfrm>
            <a:off x="2839032" y="1295400"/>
            <a:ext cx="3605171" cy="400110"/>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RESULTS: TIR CALCULUS</a:t>
            </a:r>
          </a:p>
        </p:txBody>
      </p:sp>
      <p:sp>
        <p:nvSpPr>
          <p:cNvPr id="9" name="TextBox 8">
            <a:extLst>
              <a:ext uri="{FF2B5EF4-FFF2-40B4-BE49-F238E27FC236}">
                <a16:creationId xmlns:a16="http://schemas.microsoft.com/office/drawing/2014/main" id="{F63F5502-6E83-439A-ACB3-266E91E9ED34}"/>
              </a:ext>
            </a:extLst>
          </p:cNvPr>
          <p:cNvSpPr txBox="1"/>
          <p:nvPr/>
        </p:nvSpPr>
        <p:spPr>
          <a:xfrm>
            <a:off x="876913" y="215573"/>
            <a:ext cx="7529411" cy="369332"/>
          </a:xfrm>
          <a:prstGeom prst="rect">
            <a:avLst/>
          </a:prstGeom>
          <a:noFill/>
        </p:spPr>
        <p:txBody>
          <a:bodyPr wrap="square" rtlCol="0">
            <a:spAutoFit/>
          </a:bodyPr>
          <a:lstStyle/>
          <a:p>
            <a:pPr algn="just">
              <a:spcBef>
                <a:spcPts val="900"/>
              </a:spcBef>
              <a:spcAft>
                <a:spcPts val="1000"/>
              </a:spcAft>
            </a:pPr>
            <a:r>
              <a:rPr lang="en-US" b="1" dirty="0">
                <a:latin typeface="Arial" panose="020B0604020202020204" pitchFamily="34" charset="0"/>
                <a:ea typeface="Times New Roman"/>
                <a:cs typeface="Arial" panose="020B0604020202020204" pitchFamily="34" charset="0"/>
              </a:rPr>
              <a:t>Uncovering Human Smuggling Patterns from Guatemala to the U.S.</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3790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039091" y="6301582"/>
            <a:ext cx="7086600"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VOIR DIRE INTERNATIONAL, LLC</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092" y="6305491"/>
            <a:ext cx="399610" cy="39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76F09611-E7D3-43DA-BB03-35A3B0EEE133}"/>
              </a:ext>
            </a:extLst>
          </p:cNvPr>
          <p:cNvSpPr/>
          <p:nvPr/>
        </p:nvSpPr>
        <p:spPr>
          <a:xfrm>
            <a:off x="2168194" y="1243862"/>
            <a:ext cx="4946847" cy="400110"/>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RESEARCH PROJECT DELIVERABLES</a:t>
            </a:r>
          </a:p>
        </p:txBody>
      </p:sp>
      <p:sp>
        <p:nvSpPr>
          <p:cNvPr id="9" name="TextBox 8">
            <a:extLst>
              <a:ext uri="{FF2B5EF4-FFF2-40B4-BE49-F238E27FC236}">
                <a16:creationId xmlns:a16="http://schemas.microsoft.com/office/drawing/2014/main" id="{F63F5502-6E83-439A-ACB3-266E91E9ED34}"/>
              </a:ext>
            </a:extLst>
          </p:cNvPr>
          <p:cNvSpPr txBox="1"/>
          <p:nvPr/>
        </p:nvSpPr>
        <p:spPr>
          <a:xfrm>
            <a:off x="876913" y="215573"/>
            <a:ext cx="7529411" cy="369332"/>
          </a:xfrm>
          <a:prstGeom prst="rect">
            <a:avLst/>
          </a:prstGeom>
          <a:noFill/>
        </p:spPr>
        <p:txBody>
          <a:bodyPr wrap="square" rtlCol="0">
            <a:spAutoFit/>
          </a:bodyPr>
          <a:lstStyle/>
          <a:p>
            <a:pPr algn="just">
              <a:spcBef>
                <a:spcPts val="900"/>
              </a:spcBef>
              <a:spcAft>
                <a:spcPts val="1000"/>
              </a:spcAft>
            </a:pPr>
            <a:r>
              <a:rPr lang="en-US" b="1" dirty="0">
                <a:latin typeface="Arial" panose="020B0604020202020204" pitchFamily="34" charset="0"/>
                <a:ea typeface="Times New Roman"/>
                <a:cs typeface="Arial" panose="020B0604020202020204" pitchFamily="34" charset="0"/>
              </a:rPr>
              <a:t>Uncovering Human Smuggling Patterns from Guatemala to the U.S.</a:t>
            </a:r>
            <a:endParaRPr lang="en-US"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72DF54A-CB56-43E3-9D66-E93601140FBD}"/>
              </a:ext>
            </a:extLst>
          </p:cNvPr>
          <p:cNvSpPr/>
          <p:nvPr/>
        </p:nvSpPr>
        <p:spPr>
          <a:xfrm>
            <a:off x="689091" y="1772174"/>
            <a:ext cx="7765817" cy="4401205"/>
          </a:xfrm>
          <a:prstGeom prst="rect">
            <a:avLst/>
          </a:prstGeom>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Voir Dire International will deliver a spatially-enabled database containing spatial and non-spatial data pertaining to interview responses, migrant waypoints, simulated migrant routes and known support structures to estimate the capacity of the estimated illegal entries arriving at the U.S. border.</a:t>
            </a:r>
          </a:p>
          <a:p>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Voir Dire International will provide a unique calculus that serves as the conceptual basis for the Unknown Got </a:t>
            </a:r>
            <a:r>
              <a:rPr lang="en-US" sz="2000" dirty="0" err="1">
                <a:latin typeface="Arial" panose="020B0604020202020204" pitchFamily="34" charset="0"/>
                <a:cs typeface="Arial" panose="020B0604020202020204" pitchFamily="34" charset="0"/>
              </a:rPr>
              <a:t>Aways</a:t>
            </a:r>
            <a:r>
              <a:rPr lang="en-US" sz="2000" dirty="0">
                <a:latin typeface="Arial" panose="020B0604020202020204" pitchFamily="34" charset="0"/>
                <a:cs typeface="Arial" panose="020B0604020202020204" pitchFamily="34" charset="0"/>
              </a:rPr>
              <a:t> (Estimated Illegal Entries) element of the TIR formula.</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Provide a narrative Report detailing the specifics of the analysis including the collection methodology, randomization, validity and other uses including operational/tactical possibilities</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61025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039091" y="6301582"/>
            <a:ext cx="7086600"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VOIR DIRE INTERNATIONAL, LLC</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092" y="6305491"/>
            <a:ext cx="399610" cy="39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3">
            <a:extLst>
              <a:ext uri="{FF2B5EF4-FFF2-40B4-BE49-F238E27FC236}">
                <a16:creationId xmlns:a16="http://schemas.microsoft.com/office/drawing/2014/main" id="{F189DCAF-D647-4B9B-9E38-43135C37DE6E}"/>
              </a:ext>
            </a:extLst>
          </p:cNvPr>
          <p:cNvSpPr txBox="1">
            <a:spLocks/>
          </p:cNvSpPr>
          <p:nvPr/>
        </p:nvSpPr>
        <p:spPr>
          <a:xfrm>
            <a:off x="722592" y="1931972"/>
            <a:ext cx="7838051" cy="3276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342900" indent="-342900" algn="l">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Provide DHS the ability to develop and implement specified metrics to measure the effectiveness of security between ports of entry</a:t>
            </a:r>
          </a:p>
          <a:p>
            <a:pPr marL="342900" indent="-342900" algn="l">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Provide an alternative response to Presidential and Congressional Mandates (The National Defense Authorization Act of 2017 (H.R. 4909) and Department of Homeland Security Border Security Metrics Act of 2015 with Unknown Got-</a:t>
            </a:r>
            <a:r>
              <a:rPr lang="en-US" sz="1800" dirty="0" err="1">
                <a:solidFill>
                  <a:schemeClr val="tx1"/>
                </a:solidFill>
                <a:latin typeface="Arial" panose="020B0604020202020204" pitchFamily="34" charset="0"/>
                <a:cs typeface="Arial" panose="020B0604020202020204" pitchFamily="34" charset="0"/>
              </a:rPr>
              <a:t>Aways</a:t>
            </a:r>
            <a:r>
              <a:rPr lang="en-US" sz="1800" dirty="0">
                <a:solidFill>
                  <a:schemeClr val="tx1"/>
                </a:solidFill>
                <a:latin typeface="Arial" panose="020B0604020202020204" pitchFamily="34" charset="0"/>
                <a:cs typeface="Arial" panose="020B0604020202020204" pitchFamily="34" charset="0"/>
              </a:rPr>
              <a:t> (Estimated Illegal Entries) Data</a:t>
            </a:r>
          </a:p>
          <a:p>
            <a:pPr marL="342900" indent="-342900" algn="l">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Provide an alternative response to the annual "State of the Border" report that includes trends for selected metrics for the last 10 years and selected analysis into related aspects of illegal flow rates; specifically with Unknown Got-</a:t>
            </a:r>
            <a:r>
              <a:rPr lang="en-US" sz="1800" dirty="0" err="1">
                <a:solidFill>
                  <a:schemeClr val="tx1"/>
                </a:solidFill>
                <a:latin typeface="Arial" panose="020B0604020202020204" pitchFamily="34" charset="0"/>
                <a:cs typeface="Arial" panose="020B0604020202020204" pitchFamily="34" charset="0"/>
              </a:rPr>
              <a:t>Aways</a:t>
            </a:r>
            <a:r>
              <a:rPr lang="en-US" sz="1800" dirty="0">
                <a:solidFill>
                  <a:schemeClr val="tx1"/>
                </a:solidFill>
                <a:latin typeface="Arial" panose="020B0604020202020204" pitchFamily="34" charset="0"/>
                <a:cs typeface="Arial" panose="020B0604020202020204" pitchFamily="34" charset="0"/>
              </a:rPr>
              <a:t> (Estimated Illegal Entries) Data.</a:t>
            </a:r>
          </a:p>
          <a:p>
            <a:pPr marL="342900" indent="-342900" algn="l">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Provide a narrative Report detailing the specifics of the analysis including the collection methodology, randomization, validity and other uses including operational/tactical possibilities</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p>
        </p:txBody>
      </p:sp>
      <p:sp>
        <p:nvSpPr>
          <p:cNvPr id="8" name="Rectangle 7">
            <a:extLst>
              <a:ext uri="{FF2B5EF4-FFF2-40B4-BE49-F238E27FC236}">
                <a16:creationId xmlns:a16="http://schemas.microsoft.com/office/drawing/2014/main" id="{76F09611-E7D3-43DA-BB03-35A3B0EEE133}"/>
              </a:ext>
            </a:extLst>
          </p:cNvPr>
          <p:cNvSpPr/>
          <p:nvPr/>
        </p:nvSpPr>
        <p:spPr>
          <a:xfrm>
            <a:off x="1149153" y="1265500"/>
            <a:ext cx="6995295" cy="400110"/>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POLICY DEVELOPMENT BENEFITS TO DHS AND USBP</a:t>
            </a:r>
          </a:p>
        </p:txBody>
      </p:sp>
      <p:sp>
        <p:nvSpPr>
          <p:cNvPr id="9" name="TextBox 8">
            <a:extLst>
              <a:ext uri="{FF2B5EF4-FFF2-40B4-BE49-F238E27FC236}">
                <a16:creationId xmlns:a16="http://schemas.microsoft.com/office/drawing/2014/main" id="{F63F5502-6E83-439A-ACB3-266E91E9ED34}"/>
              </a:ext>
            </a:extLst>
          </p:cNvPr>
          <p:cNvSpPr txBox="1"/>
          <p:nvPr/>
        </p:nvSpPr>
        <p:spPr>
          <a:xfrm>
            <a:off x="876913" y="215573"/>
            <a:ext cx="7529411" cy="369332"/>
          </a:xfrm>
          <a:prstGeom prst="rect">
            <a:avLst/>
          </a:prstGeom>
          <a:noFill/>
        </p:spPr>
        <p:txBody>
          <a:bodyPr wrap="square" rtlCol="0">
            <a:spAutoFit/>
          </a:bodyPr>
          <a:lstStyle/>
          <a:p>
            <a:pPr algn="just">
              <a:spcBef>
                <a:spcPts val="900"/>
              </a:spcBef>
              <a:spcAft>
                <a:spcPts val="1000"/>
              </a:spcAft>
            </a:pPr>
            <a:r>
              <a:rPr lang="en-US" b="1" dirty="0">
                <a:latin typeface="Arial" panose="020B0604020202020204" pitchFamily="34" charset="0"/>
                <a:ea typeface="Times New Roman"/>
                <a:cs typeface="Arial" panose="020B0604020202020204" pitchFamily="34" charset="0"/>
              </a:rPr>
              <a:t>Uncovering Human Smuggling Patterns from Guatemala to the U.S.</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4520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039091" y="6301582"/>
            <a:ext cx="7086600"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VOIR DIRE INTERNATIONAL, LLC</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092" y="6305491"/>
            <a:ext cx="399610" cy="39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44041" y="1218268"/>
            <a:ext cx="8395159" cy="4739759"/>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PRIMARY OBJECTIVE</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primary research objective is to develop the “Unknown Got-</a:t>
            </a:r>
            <a:r>
              <a:rPr lang="en-US" sz="2000" dirty="0" err="1">
                <a:latin typeface="Arial" panose="020B0604020202020204" pitchFamily="34" charset="0"/>
                <a:cs typeface="Arial" panose="020B0604020202020204" pitchFamily="34" charset="0"/>
              </a:rPr>
              <a:t>Aways</a:t>
            </a:r>
            <a:r>
              <a:rPr lang="en-US" sz="2000" dirty="0">
                <a:latin typeface="Arial" panose="020B0604020202020204" pitchFamily="34" charset="0"/>
                <a:cs typeface="Arial" panose="020B0604020202020204" pitchFamily="34" charset="0"/>
              </a:rPr>
              <a:t>” element of the Total Interdiction Rate (TIR) Formula. The TIR is comprised of the following formula:</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Voir Dire calculus will assist in “validating or refining a methodology for estimating total illegal inflows” (</a:t>
            </a:r>
            <a:r>
              <a:rPr lang="en-US" i="1" dirty="0">
                <a:latin typeface="Arial" panose="020B0604020202020204" pitchFamily="34" charset="0"/>
                <a:cs typeface="Arial" panose="020B0604020202020204" pitchFamily="34" charset="0"/>
              </a:rPr>
              <a:t>Efforts by DHS to Estimate Southwest Border Security between Ports of Entry OIS</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September </a:t>
            </a:r>
            <a:r>
              <a:rPr lang="en-US" i="1" dirty="0">
                <a:latin typeface="Arial" panose="020B0604020202020204" pitchFamily="34" charset="0"/>
                <a:cs typeface="Arial" panose="020B0604020202020204" pitchFamily="34" charset="0"/>
              </a:rPr>
              <a:t>2017, page 5</a:t>
            </a:r>
            <a:r>
              <a:rPr lang="en-US" sz="2000" i="1"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a:t>
            </a:r>
          </a:p>
          <a:p>
            <a:endParaRPr lang="en-US" dirty="0"/>
          </a:p>
        </p:txBody>
      </p:sp>
      <p:sp>
        <p:nvSpPr>
          <p:cNvPr id="4" name="TextBox 3"/>
          <p:cNvSpPr txBox="1"/>
          <p:nvPr/>
        </p:nvSpPr>
        <p:spPr>
          <a:xfrm>
            <a:off x="5715000" y="6019800"/>
            <a:ext cx="184731" cy="369332"/>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CCC66CAA-2070-4630-A6D2-54BEF39F87C3}"/>
              </a:ext>
            </a:extLst>
          </p:cNvPr>
          <p:cNvPicPr>
            <a:picLocks noChangeAspect="1"/>
          </p:cNvPicPr>
          <p:nvPr/>
        </p:nvPicPr>
        <p:blipFill>
          <a:blip r:embed="rId3"/>
          <a:stretch>
            <a:fillRect/>
          </a:stretch>
        </p:blipFill>
        <p:spPr>
          <a:xfrm>
            <a:off x="797332" y="3276600"/>
            <a:ext cx="7328359" cy="758629"/>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7B586C8D-E94C-4849-88F5-C64B4761B22F}"/>
              </a:ext>
            </a:extLst>
          </p:cNvPr>
          <p:cNvSpPr txBox="1"/>
          <p:nvPr/>
        </p:nvSpPr>
        <p:spPr>
          <a:xfrm>
            <a:off x="876913" y="215573"/>
            <a:ext cx="7529411" cy="369332"/>
          </a:xfrm>
          <a:prstGeom prst="rect">
            <a:avLst/>
          </a:prstGeom>
          <a:noFill/>
        </p:spPr>
        <p:txBody>
          <a:bodyPr wrap="square" rtlCol="0">
            <a:spAutoFit/>
          </a:bodyPr>
          <a:lstStyle/>
          <a:p>
            <a:pPr algn="just">
              <a:spcBef>
                <a:spcPts val="900"/>
              </a:spcBef>
              <a:spcAft>
                <a:spcPts val="1000"/>
              </a:spcAft>
            </a:pPr>
            <a:r>
              <a:rPr lang="en-US" b="1" dirty="0">
                <a:latin typeface="Arial" panose="020B0604020202020204" pitchFamily="34" charset="0"/>
                <a:ea typeface="Times New Roman"/>
                <a:cs typeface="Arial" panose="020B0604020202020204" pitchFamily="34" charset="0"/>
              </a:rPr>
              <a:t>Uncovering Human Smuggling Patterns from Guatemala to the U.S.</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50690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039091" y="6301582"/>
            <a:ext cx="7086600"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VOIR DIRE INTERNATIONAL, LLC</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092" y="6305491"/>
            <a:ext cx="399610" cy="39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3">
            <a:extLst>
              <a:ext uri="{FF2B5EF4-FFF2-40B4-BE49-F238E27FC236}">
                <a16:creationId xmlns:a16="http://schemas.microsoft.com/office/drawing/2014/main" id="{F189DCAF-D647-4B9B-9E38-43135C37DE6E}"/>
              </a:ext>
            </a:extLst>
          </p:cNvPr>
          <p:cNvSpPr txBox="1">
            <a:spLocks/>
          </p:cNvSpPr>
          <p:nvPr/>
        </p:nvSpPr>
        <p:spPr>
          <a:xfrm>
            <a:off x="1822778" y="2298909"/>
            <a:ext cx="5519226" cy="104090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342900" indent="-342900" algn="l">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Fund a Program Extension to collect additional capacity data</a:t>
            </a:r>
          </a:p>
          <a:p>
            <a:pPr marL="342900" indent="-342900" algn="l">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Fund a Validation Study to validate utilization rates and other project factors</a:t>
            </a:r>
          </a:p>
          <a:p>
            <a:pPr marL="342900" indent="-342900" algn="l">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Fund a contract to merge USBP existing route data with the Mapping Service, collect more data on capacity and utilization of network, manage the Mapping Service for DHS and/or USBP and other requirements </a:t>
            </a:r>
          </a:p>
          <a:p>
            <a:pPr algn="l"/>
            <a:endParaRPr lang="en-US" sz="1800" dirty="0">
              <a:solidFill>
                <a:schemeClr val="tx1"/>
              </a:solidFill>
              <a:latin typeface="Arial" panose="020B0604020202020204" pitchFamily="34" charset="0"/>
              <a:cs typeface="Arial" panose="020B0604020202020204" pitchFamily="34" charset="0"/>
            </a:endParaRPr>
          </a:p>
          <a:p>
            <a:pPr algn="l"/>
            <a:r>
              <a:rPr lang="en-US" sz="1800" i="1" dirty="0">
                <a:solidFill>
                  <a:schemeClr val="tx1"/>
                </a:solidFill>
                <a:latin typeface="Arial" panose="020B0604020202020204" pitchFamily="34" charset="0"/>
                <a:cs typeface="Arial" panose="020B0604020202020204" pitchFamily="34" charset="0"/>
              </a:rPr>
              <a:t>… for the purposes of validating or refining this new conceptual methodology for estimating total illegal inflows. </a:t>
            </a:r>
          </a:p>
          <a:p>
            <a:pPr marL="342900" indent="-342900" algn="l">
              <a:buFont typeface="Arial" panose="020B0604020202020204" pitchFamily="34" charset="0"/>
              <a:buChar char="•"/>
            </a:pPr>
            <a:endParaRPr lang="en-US" sz="1800" dirty="0">
              <a:solidFill>
                <a:schemeClr val="tx1"/>
              </a:solidFill>
              <a:latin typeface="Arial" panose="020B0604020202020204" pitchFamily="34" charset="0"/>
              <a:cs typeface="Arial" panose="020B0604020202020204" pitchFamily="34"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p>
        </p:txBody>
      </p:sp>
      <p:sp>
        <p:nvSpPr>
          <p:cNvPr id="8" name="Rectangle 7">
            <a:extLst>
              <a:ext uri="{FF2B5EF4-FFF2-40B4-BE49-F238E27FC236}">
                <a16:creationId xmlns:a16="http://schemas.microsoft.com/office/drawing/2014/main" id="{76F09611-E7D3-43DA-BB03-35A3B0EEE133}"/>
              </a:ext>
            </a:extLst>
          </p:cNvPr>
          <p:cNvSpPr/>
          <p:nvPr/>
        </p:nvSpPr>
        <p:spPr>
          <a:xfrm>
            <a:off x="3192065" y="1242438"/>
            <a:ext cx="2899106" cy="400110"/>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RECOMMENDATIONS</a:t>
            </a:r>
          </a:p>
        </p:txBody>
      </p:sp>
      <p:sp>
        <p:nvSpPr>
          <p:cNvPr id="9" name="TextBox 8">
            <a:extLst>
              <a:ext uri="{FF2B5EF4-FFF2-40B4-BE49-F238E27FC236}">
                <a16:creationId xmlns:a16="http://schemas.microsoft.com/office/drawing/2014/main" id="{F63F5502-6E83-439A-ACB3-266E91E9ED34}"/>
              </a:ext>
            </a:extLst>
          </p:cNvPr>
          <p:cNvSpPr txBox="1"/>
          <p:nvPr/>
        </p:nvSpPr>
        <p:spPr>
          <a:xfrm>
            <a:off x="876913" y="215573"/>
            <a:ext cx="7529411" cy="369332"/>
          </a:xfrm>
          <a:prstGeom prst="rect">
            <a:avLst/>
          </a:prstGeom>
          <a:noFill/>
        </p:spPr>
        <p:txBody>
          <a:bodyPr wrap="square" rtlCol="0">
            <a:spAutoFit/>
          </a:bodyPr>
          <a:lstStyle/>
          <a:p>
            <a:pPr algn="just">
              <a:spcBef>
                <a:spcPts val="900"/>
              </a:spcBef>
              <a:spcAft>
                <a:spcPts val="1000"/>
              </a:spcAft>
            </a:pPr>
            <a:r>
              <a:rPr lang="en-US" b="1" dirty="0">
                <a:latin typeface="Arial" panose="020B0604020202020204" pitchFamily="34" charset="0"/>
                <a:ea typeface="Times New Roman"/>
                <a:cs typeface="Arial" panose="020B0604020202020204" pitchFamily="34" charset="0"/>
              </a:rPr>
              <a:t>Uncovering Human Smuggling Patterns from Guatemala to the U.S.</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42352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039091" y="6301582"/>
            <a:ext cx="7086600"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VOIR DIRE INTERNATIONAL, LLC</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092" y="6305491"/>
            <a:ext cx="399610" cy="39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3">
            <a:extLst>
              <a:ext uri="{FF2B5EF4-FFF2-40B4-BE49-F238E27FC236}">
                <a16:creationId xmlns:a16="http://schemas.microsoft.com/office/drawing/2014/main" id="{F189DCAF-D647-4B9B-9E38-43135C37DE6E}"/>
              </a:ext>
            </a:extLst>
          </p:cNvPr>
          <p:cNvSpPr txBox="1">
            <a:spLocks/>
          </p:cNvSpPr>
          <p:nvPr/>
        </p:nvSpPr>
        <p:spPr>
          <a:xfrm>
            <a:off x="2057400" y="2057400"/>
            <a:ext cx="5519226" cy="104090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2000" dirty="0">
                <a:solidFill>
                  <a:schemeClr val="tx1"/>
                </a:solidFill>
                <a:latin typeface="Arial" panose="020B0604020202020204" pitchFamily="34" charset="0"/>
                <a:cs typeface="Arial" panose="020B0604020202020204" pitchFamily="34" charset="0"/>
              </a:rPr>
              <a:t>This project also provides the following statistically valid data to USBP regarding:</a:t>
            </a:r>
          </a:p>
          <a:p>
            <a:pPr algn="l"/>
            <a:endParaRPr lang="en-US" sz="2000" dirty="0">
              <a:solidFill>
                <a:schemeClr val="tx1"/>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Current Central American Migrant Push-pull factors</a:t>
            </a:r>
          </a:p>
          <a:p>
            <a:pPr marL="285750" indent="-285750" algn="l">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Current smuggler contracts</a:t>
            </a:r>
          </a:p>
          <a:p>
            <a:pPr marL="285750" indent="-285750" algn="l">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Current migrant motivations</a:t>
            </a:r>
          </a:p>
          <a:p>
            <a:pPr marL="285750" indent="-285750" algn="l">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Current migrant perceptions of U.S. government immigration policy under the Trump Administration </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p>
        </p:txBody>
      </p:sp>
      <p:sp>
        <p:nvSpPr>
          <p:cNvPr id="8" name="Rectangle 7">
            <a:extLst>
              <a:ext uri="{FF2B5EF4-FFF2-40B4-BE49-F238E27FC236}">
                <a16:creationId xmlns:a16="http://schemas.microsoft.com/office/drawing/2014/main" id="{76F09611-E7D3-43DA-BB03-35A3B0EEE133}"/>
              </a:ext>
            </a:extLst>
          </p:cNvPr>
          <p:cNvSpPr/>
          <p:nvPr/>
        </p:nvSpPr>
        <p:spPr>
          <a:xfrm>
            <a:off x="2186029" y="1295400"/>
            <a:ext cx="5261968" cy="400110"/>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RESULTS: ANCILLARY REQUIREMENTS </a:t>
            </a:r>
          </a:p>
        </p:txBody>
      </p:sp>
      <p:sp>
        <p:nvSpPr>
          <p:cNvPr id="9" name="TextBox 8">
            <a:extLst>
              <a:ext uri="{FF2B5EF4-FFF2-40B4-BE49-F238E27FC236}">
                <a16:creationId xmlns:a16="http://schemas.microsoft.com/office/drawing/2014/main" id="{F63F5502-6E83-439A-ACB3-266E91E9ED34}"/>
              </a:ext>
            </a:extLst>
          </p:cNvPr>
          <p:cNvSpPr txBox="1"/>
          <p:nvPr/>
        </p:nvSpPr>
        <p:spPr>
          <a:xfrm>
            <a:off x="876913" y="215573"/>
            <a:ext cx="7529411" cy="369332"/>
          </a:xfrm>
          <a:prstGeom prst="rect">
            <a:avLst/>
          </a:prstGeom>
          <a:noFill/>
        </p:spPr>
        <p:txBody>
          <a:bodyPr wrap="square" rtlCol="0">
            <a:spAutoFit/>
          </a:bodyPr>
          <a:lstStyle/>
          <a:p>
            <a:pPr algn="just">
              <a:spcBef>
                <a:spcPts val="900"/>
              </a:spcBef>
              <a:spcAft>
                <a:spcPts val="1000"/>
              </a:spcAft>
            </a:pPr>
            <a:r>
              <a:rPr lang="en-US" b="1" dirty="0">
                <a:latin typeface="Arial" panose="020B0604020202020204" pitchFamily="34" charset="0"/>
                <a:ea typeface="Times New Roman"/>
                <a:cs typeface="Arial" panose="020B0604020202020204" pitchFamily="34" charset="0"/>
              </a:rPr>
              <a:t>Uncovering Human Smuggling Patterns from Guatemala to the U.S.</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30249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A8CBCC3-809A-4DAE-B90D-E6465C772AE1}"/>
              </a:ext>
            </a:extLst>
          </p:cNvPr>
          <p:cNvSpPr txBox="1"/>
          <p:nvPr/>
        </p:nvSpPr>
        <p:spPr>
          <a:xfrm>
            <a:off x="2694772" y="1327312"/>
            <a:ext cx="204274" cy="312650"/>
          </a:xfrm>
          <a:prstGeom prst="rect">
            <a:avLst/>
          </a:prstGeom>
          <a:noFill/>
        </p:spPr>
        <p:txBody>
          <a:bodyPr wrap="square" rtlCol="0">
            <a:spAutoFit/>
          </a:bodyPr>
          <a:lstStyle/>
          <a:p>
            <a:pPr defTabSz="233789"/>
            <a:r>
              <a:rPr lang="en-US" sz="716" b="1" dirty="0">
                <a:solidFill>
                  <a:srgbClr val="FF0000"/>
                </a:solidFill>
                <a:latin typeface="Calibri" panose="020F0502020204030204"/>
              </a:rPr>
              <a:t>Q1</a:t>
            </a:r>
          </a:p>
        </p:txBody>
      </p:sp>
      <p:sp>
        <p:nvSpPr>
          <p:cNvPr id="16" name="TextBox 15">
            <a:extLst>
              <a:ext uri="{FF2B5EF4-FFF2-40B4-BE49-F238E27FC236}">
                <a16:creationId xmlns:a16="http://schemas.microsoft.com/office/drawing/2014/main" id="{047C79C6-C759-47AA-828D-0E0C2D45CFC2}"/>
              </a:ext>
            </a:extLst>
          </p:cNvPr>
          <p:cNvSpPr txBox="1"/>
          <p:nvPr/>
        </p:nvSpPr>
        <p:spPr>
          <a:xfrm>
            <a:off x="4710272" y="4449424"/>
            <a:ext cx="293669" cy="202491"/>
          </a:xfrm>
          <a:prstGeom prst="rect">
            <a:avLst/>
          </a:prstGeom>
          <a:noFill/>
        </p:spPr>
        <p:txBody>
          <a:bodyPr wrap="square" rtlCol="0">
            <a:spAutoFit/>
          </a:bodyPr>
          <a:lstStyle/>
          <a:p>
            <a:pPr defTabSz="233789"/>
            <a:r>
              <a:rPr lang="en-US" sz="716" b="1" dirty="0">
                <a:solidFill>
                  <a:srgbClr val="FF0000"/>
                </a:solidFill>
                <a:latin typeface="Calibri" panose="020F0502020204030204"/>
              </a:rPr>
              <a:t>Q4</a:t>
            </a:r>
          </a:p>
        </p:txBody>
      </p:sp>
      <p:pic>
        <p:nvPicPr>
          <p:cNvPr id="2" name="Picture 1">
            <a:extLst>
              <a:ext uri="{FF2B5EF4-FFF2-40B4-BE49-F238E27FC236}">
                <a16:creationId xmlns:a16="http://schemas.microsoft.com/office/drawing/2014/main" id="{D590C68A-3A64-4D12-A6A1-AF67C0771B4A}"/>
              </a:ext>
            </a:extLst>
          </p:cNvPr>
          <p:cNvPicPr>
            <a:picLocks noChangeAspect="1"/>
          </p:cNvPicPr>
          <p:nvPr/>
        </p:nvPicPr>
        <p:blipFill>
          <a:blip r:embed="rId2"/>
          <a:stretch>
            <a:fillRect/>
          </a:stretch>
        </p:blipFill>
        <p:spPr>
          <a:xfrm>
            <a:off x="2948300" y="857251"/>
            <a:ext cx="1567274" cy="1570322"/>
          </a:xfrm>
          <a:prstGeom prst="rect">
            <a:avLst/>
          </a:prstGeom>
        </p:spPr>
      </p:pic>
      <p:pic>
        <p:nvPicPr>
          <p:cNvPr id="3" name="Picture 2">
            <a:extLst>
              <a:ext uri="{FF2B5EF4-FFF2-40B4-BE49-F238E27FC236}">
                <a16:creationId xmlns:a16="http://schemas.microsoft.com/office/drawing/2014/main" id="{0BCAED86-D7EA-43A7-B044-A02414CAF1C2}"/>
              </a:ext>
            </a:extLst>
          </p:cNvPr>
          <p:cNvPicPr>
            <a:picLocks noChangeAspect="1"/>
          </p:cNvPicPr>
          <p:nvPr/>
        </p:nvPicPr>
        <p:blipFill>
          <a:blip r:embed="rId3"/>
          <a:stretch>
            <a:fillRect/>
          </a:stretch>
        </p:blipFill>
        <p:spPr>
          <a:xfrm>
            <a:off x="4616677" y="978480"/>
            <a:ext cx="1674546" cy="1488772"/>
          </a:xfrm>
          <a:prstGeom prst="rect">
            <a:avLst/>
          </a:prstGeom>
        </p:spPr>
      </p:pic>
      <p:sp>
        <p:nvSpPr>
          <p:cNvPr id="12" name="TextBox 11">
            <a:extLst>
              <a:ext uri="{FF2B5EF4-FFF2-40B4-BE49-F238E27FC236}">
                <a16:creationId xmlns:a16="http://schemas.microsoft.com/office/drawing/2014/main" id="{8405C426-6F47-49EE-B6A0-8EDA73D47B28}"/>
              </a:ext>
            </a:extLst>
          </p:cNvPr>
          <p:cNvSpPr txBox="1"/>
          <p:nvPr/>
        </p:nvSpPr>
        <p:spPr>
          <a:xfrm>
            <a:off x="4710273" y="1287017"/>
            <a:ext cx="293670" cy="202491"/>
          </a:xfrm>
          <a:prstGeom prst="rect">
            <a:avLst/>
          </a:prstGeom>
          <a:noFill/>
        </p:spPr>
        <p:txBody>
          <a:bodyPr wrap="none" rtlCol="0">
            <a:spAutoFit/>
          </a:bodyPr>
          <a:lstStyle/>
          <a:p>
            <a:pPr defTabSz="233789"/>
            <a:r>
              <a:rPr lang="en-US" sz="716" b="1" dirty="0">
                <a:solidFill>
                  <a:srgbClr val="FF0000"/>
                </a:solidFill>
                <a:latin typeface="Calibri" panose="020F0502020204030204"/>
              </a:rPr>
              <a:t>Q2</a:t>
            </a:r>
          </a:p>
        </p:txBody>
      </p:sp>
      <p:pic>
        <p:nvPicPr>
          <p:cNvPr id="4" name="Picture 3">
            <a:extLst>
              <a:ext uri="{FF2B5EF4-FFF2-40B4-BE49-F238E27FC236}">
                <a16:creationId xmlns:a16="http://schemas.microsoft.com/office/drawing/2014/main" id="{125D9BEF-BC99-4206-8050-196F07D0C1CF}"/>
              </a:ext>
            </a:extLst>
          </p:cNvPr>
          <p:cNvPicPr>
            <a:picLocks noChangeAspect="1"/>
          </p:cNvPicPr>
          <p:nvPr/>
        </p:nvPicPr>
        <p:blipFill>
          <a:blip r:embed="rId4"/>
          <a:stretch>
            <a:fillRect/>
          </a:stretch>
        </p:blipFill>
        <p:spPr>
          <a:xfrm>
            <a:off x="2796910" y="2789288"/>
            <a:ext cx="1609457" cy="1351023"/>
          </a:xfrm>
          <a:prstGeom prst="rect">
            <a:avLst/>
          </a:prstGeom>
        </p:spPr>
      </p:pic>
      <p:pic>
        <p:nvPicPr>
          <p:cNvPr id="17" name="Picture 16">
            <a:extLst>
              <a:ext uri="{FF2B5EF4-FFF2-40B4-BE49-F238E27FC236}">
                <a16:creationId xmlns:a16="http://schemas.microsoft.com/office/drawing/2014/main" id="{2C463AA2-D302-4C33-8C6E-F8E856BAF320}"/>
              </a:ext>
            </a:extLst>
          </p:cNvPr>
          <p:cNvPicPr>
            <a:picLocks noChangeAspect="1"/>
          </p:cNvPicPr>
          <p:nvPr/>
        </p:nvPicPr>
        <p:blipFill>
          <a:blip r:embed="rId5"/>
          <a:stretch>
            <a:fillRect/>
          </a:stretch>
        </p:blipFill>
        <p:spPr>
          <a:xfrm>
            <a:off x="4812411" y="2615635"/>
            <a:ext cx="1646339" cy="1524677"/>
          </a:xfrm>
          <a:prstGeom prst="rect">
            <a:avLst/>
          </a:prstGeom>
        </p:spPr>
      </p:pic>
      <p:sp>
        <p:nvSpPr>
          <p:cNvPr id="14" name="TextBox 13">
            <a:extLst>
              <a:ext uri="{FF2B5EF4-FFF2-40B4-BE49-F238E27FC236}">
                <a16:creationId xmlns:a16="http://schemas.microsoft.com/office/drawing/2014/main" id="{B31D253D-B11A-47C5-9214-311683B6A080}"/>
              </a:ext>
            </a:extLst>
          </p:cNvPr>
          <p:cNvSpPr txBox="1"/>
          <p:nvPr/>
        </p:nvSpPr>
        <p:spPr>
          <a:xfrm>
            <a:off x="4710273" y="2852896"/>
            <a:ext cx="293670" cy="202491"/>
          </a:xfrm>
          <a:prstGeom prst="rect">
            <a:avLst/>
          </a:prstGeom>
          <a:noFill/>
        </p:spPr>
        <p:txBody>
          <a:bodyPr wrap="none" rtlCol="0">
            <a:spAutoFit/>
          </a:bodyPr>
          <a:lstStyle/>
          <a:p>
            <a:pPr defTabSz="233789"/>
            <a:r>
              <a:rPr lang="en-US" sz="716" b="1" dirty="0">
                <a:solidFill>
                  <a:srgbClr val="FF0000"/>
                </a:solidFill>
                <a:latin typeface="Calibri" panose="020F0502020204030204"/>
              </a:rPr>
              <a:t>Q3</a:t>
            </a:r>
          </a:p>
        </p:txBody>
      </p:sp>
      <p:pic>
        <p:nvPicPr>
          <p:cNvPr id="18" name="Picture 17">
            <a:extLst>
              <a:ext uri="{FF2B5EF4-FFF2-40B4-BE49-F238E27FC236}">
                <a16:creationId xmlns:a16="http://schemas.microsoft.com/office/drawing/2014/main" id="{7184177F-8045-47E9-A5CD-037F71EDBDD9}"/>
              </a:ext>
            </a:extLst>
          </p:cNvPr>
          <p:cNvPicPr>
            <a:picLocks noChangeAspect="1"/>
          </p:cNvPicPr>
          <p:nvPr/>
        </p:nvPicPr>
        <p:blipFill>
          <a:blip r:embed="rId6"/>
          <a:stretch>
            <a:fillRect/>
          </a:stretch>
        </p:blipFill>
        <p:spPr>
          <a:xfrm>
            <a:off x="2826792" y="4315939"/>
            <a:ext cx="1583772" cy="1343510"/>
          </a:xfrm>
          <a:prstGeom prst="rect">
            <a:avLst/>
          </a:prstGeom>
        </p:spPr>
      </p:pic>
      <p:pic>
        <p:nvPicPr>
          <p:cNvPr id="19" name="Picture 18">
            <a:extLst>
              <a:ext uri="{FF2B5EF4-FFF2-40B4-BE49-F238E27FC236}">
                <a16:creationId xmlns:a16="http://schemas.microsoft.com/office/drawing/2014/main" id="{A9E8BADA-7F25-4107-8C87-D16C4A395C9C}"/>
              </a:ext>
            </a:extLst>
          </p:cNvPr>
          <p:cNvPicPr>
            <a:picLocks noChangeAspect="1"/>
          </p:cNvPicPr>
          <p:nvPr/>
        </p:nvPicPr>
        <p:blipFill>
          <a:blip r:embed="rId7"/>
          <a:stretch>
            <a:fillRect/>
          </a:stretch>
        </p:blipFill>
        <p:spPr>
          <a:xfrm>
            <a:off x="4914547" y="4371564"/>
            <a:ext cx="1376675" cy="1629187"/>
          </a:xfrm>
          <a:prstGeom prst="rect">
            <a:avLst/>
          </a:prstGeom>
        </p:spPr>
      </p:pic>
      <p:sp>
        <p:nvSpPr>
          <p:cNvPr id="13" name="TextBox 12">
            <a:extLst>
              <a:ext uri="{FF2B5EF4-FFF2-40B4-BE49-F238E27FC236}">
                <a16:creationId xmlns:a16="http://schemas.microsoft.com/office/drawing/2014/main" id="{421709DF-A276-4831-A2C0-9F05776195EF}"/>
              </a:ext>
            </a:extLst>
          </p:cNvPr>
          <p:cNvSpPr txBox="1"/>
          <p:nvPr/>
        </p:nvSpPr>
        <p:spPr>
          <a:xfrm>
            <a:off x="2694772" y="2796803"/>
            <a:ext cx="293670" cy="202491"/>
          </a:xfrm>
          <a:prstGeom prst="rect">
            <a:avLst/>
          </a:prstGeom>
          <a:noFill/>
        </p:spPr>
        <p:txBody>
          <a:bodyPr wrap="none" rtlCol="0">
            <a:spAutoFit/>
          </a:bodyPr>
          <a:lstStyle/>
          <a:p>
            <a:pPr defTabSz="233789"/>
            <a:r>
              <a:rPr lang="en-US" sz="716" b="1" dirty="0">
                <a:solidFill>
                  <a:srgbClr val="FF0000"/>
                </a:solidFill>
                <a:latin typeface="Calibri" panose="020F0502020204030204"/>
              </a:rPr>
              <a:t>Q3</a:t>
            </a:r>
          </a:p>
        </p:txBody>
      </p:sp>
      <p:sp>
        <p:nvSpPr>
          <p:cNvPr id="15" name="TextBox 14">
            <a:extLst>
              <a:ext uri="{FF2B5EF4-FFF2-40B4-BE49-F238E27FC236}">
                <a16:creationId xmlns:a16="http://schemas.microsoft.com/office/drawing/2014/main" id="{78D217D6-6E68-479D-B9A0-E5378DA05859}"/>
              </a:ext>
            </a:extLst>
          </p:cNvPr>
          <p:cNvSpPr txBox="1"/>
          <p:nvPr/>
        </p:nvSpPr>
        <p:spPr>
          <a:xfrm>
            <a:off x="2694772" y="4419849"/>
            <a:ext cx="293670" cy="202491"/>
          </a:xfrm>
          <a:prstGeom prst="rect">
            <a:avLst/>
          </a:prstGeom>
          <a:noFill/>
        </p:spPr>
        <p:txBody>
          <a:bodyPr wrap="none" rtlCol="0">
            <a:spAutoFit/>
          </a:bodyPr>
          <a:lstStyle/>
          <a:p>
            <a:pPr defTabSz="233789"/>
            <a:r>
              <a:rPr lang="en-US" sz="716" b="1" dirty="0">
                <a:solidFill>
                  <a:srgbClr val="FF0000"/>
                </a:solidFill>
                <a:latin typeface="Calibri" panose="020F0502020204030204"/>
              </a:rPr>
              <a:t>Q4</a:t>
            </a:r>
          </a:p>
        </p:txBody>
      </p:sp>
    </p:spTree>
    <p:extLst>
      <p:ext uri="{BB962C8B-B14F-4D97-AF65-F5344CB8AC3E}">
        <p14:creationId xmlns:p14="http://schemas.microsoft.com/office/powerpoint/2010/main" val="23688091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D674EF6-BDD7-4D97-B433-08F4BEF4B6E5}"/>
              </a:ext>
            </a:extLst>
          </p:cNvPr>
          <p:cNvSpPr txBox="1"/>
          <p:nvPr/>
        </p:nvSpPr>
        <p:spPr>
          <a:xfrm>
            <a:off x="2678094" y="2784290"/>
            <a:ext cx="293670" cy="202491"/>
          </a:xfrm>
          <a:prstGeom prst="rect">
            <a:avLst/>
          </a:prstGeom>
          <a:noFill/>
        </p:spPr>
        <p:txBody>
          <a:bodyPr wrap="none" rtlCol="0">
            <a:spAutoFit/>
          </a:bodyPr>
          <a:lstStyle/>
          <a:p>
            <a:pPr defTabSz="233789"/>
            <a:r>
              <a:rPr lang="en-US" sz="716" b="1" dirty="0">
                <a:solidFill>
                  <a:srgbClr val="FF0000"/>
                </a:solidFill>
                <a:latin typeface="Calibri" panose="020F0502020204030204"/>
              </a:rPr>
              <a:t>Q6</a:t>
            </a:r>
          </a:p>
        </p:txBody>
      </p:sp>
      <p:sp>
        <p:nvSpPr>
          <p:cNvPr id="13" name="TextBox 12">
            <a:extLst>
              <a:ext uri="{FF2B5EF4-FFF2-40B4-BE49-F238E27FC236}">
                <a16:creationId xmlns:a16="http://schemas.microsoft.com/office/drawing/2014/main" id="{9A94BF3B-6E79-48F1-9496-6D337F7BE010}"/>
              </a:ext>
            </a:extLst>
          </p:cNvPr>
          <p:cNvSpPr txBox="1"/>
          <p:nvPr/>
        </p:nvSpPr>
        <p:spPr>
          <a:xfrm>
            <a:off x="2674848" y="4414363"/>
            <a:ext cx="293670" cy="202491"/>
          </a:xfrm>
          <a:prstGeom prst="rect">
            <a:avLst/>
          </a:prstGeom>
          <a:noFill/>
        </p:spPr>
        <p:txBody>
          <a:bodyPr wrap="none" rtlCol="0">
            <a:spAutoFit/>
          </a:bodyPr>
          <a:lstStyle/>
          <a:p>
            <a:pPr defTabSz="233789"/>
            <a:r>
              <a:rPr lang="en-US" sz="716" b="1" dirty="0">
                <a:solidFill>
                  <a:srgbClr val="FF0000"/>
                </a:solidFill>
                <a:latin typeface="Calibri" panose="020F0502020204030204"/>
              </a:rPr>
              <a:t>Q8</a:t>
            </a:r>
          </a:p>
        </p:txBody>
      </p:sp>
      <p:sp>
        <p:nvSpPr>
          <p:cNvPr id="14" name="TextBox 13">
            <a:extLst>
              <a:ext uri="{FF2B5EF4-FFF2-40B4-BE49-F238E27FC236}">
                <a16:creationId xmlns:a16="http://schemas.microsoft.com/office/drawing/2014/main" id="{D3744CB9-ED41-433B-B4AA-B81A4247A434}"/>
              </a:ext>
            </a:extLst>
          </p:cNvPr>
          <p:cNvSpPr txBox="1"/>
          <p:nvPr/>
        </p:nvSpPr>
        <p:spPr>
          <a:xfrm>
            <a:off x="4640191" y="4414363"/>
            <a:ext cx="293670" cy="202491"/>
          </a:xfrm>
          <a:prstGeom prst="rect">
            <a:avLst/>
          </a:prstGeom>
          <a:noFill/>
        </p:spPr>
        <p:txBody>
          <a:bodyPr wrap="none" rtlCol="0">
            <a:spAutoFit/>
          </a:bodyPr>
          <a:lstStyle/>
          <a:p>
            <a:pPr defTabSz="233789"/>
            <a:r>
              <a:rPr lang="en-US" sz="716" b="1" dirty="0">
                <a:solidFill>
                  <a:srgbClr val="FF0000"/>
                </a:solidFill>
                <a:latin typeface="Calibri" panose="020F0502020204030204"/>
              </a:rPr>
              <a:t>Q9</a:t>
            </a:r>
          </a:p>
        </p:txBody>
      </p:sp>
      <p:pic>
        <p:nvPicPr>
          <p:cNvPr id="6" name="Picture 5">
            <a:extLst>
              <a:ext uri="{FF2B5EF4-FFF2-40B4-BE49-F238E27FC236}">
                <a16:creationId xmlns:a16="http://schemas.microsoft.com/office/drawing/2014/main" id="{AB279E7B-71C5-4BDB-AD9D-0E61C81D31F1}"/>
              </a:ext>
            </a:extLst>
          </p:cNvPr>
          <p:cNvPicPr>
            <a:picLocks noChangeAspect="1"/>
          </p:cNvPicPr>
          <p:nvPr/>
        </p:nvPicPr>
        <p:blipFill>
          <a:blip r:embed="rId2"/>
          <a:stretch>
            <a:fillRect/>
          </a:stretch>
        </p:blipFill>
        <p:spPr>
          <a:xfrm>
            <a:off x="2847758" y="1144796"/>
            <a:ext cx="1617086" cy="1325555"/>
          </a:xfrm>
          <a:prstGeom prst="rect">
            <a:avLst/>
          </a:prstGeom>
        </p:spPr>
      </p:pic>
      <p:pic>
        <p:nvPicPr>
          <p:cNvPr id="15" name="Picture 14">
            <a:extLst>
              <a:ext uri="{FF2B5EF4-FFF2-40B4-BE49-F238E27FC236}">
                <a16:creationId xmlns:a16="http://schemas.microsoft.com/office/drawing/2014/main" id="{DE041619-6A50-48CB-8552-57362D57E724}"/>
              </a:ext>
            </a:extLst>
          </p:cNvPr>
          <p:cNvPicPr>
            <a:picLocks noChangeAspect="1"/>
          </p:cNvPicPr>
          <p:nvPr/>
        </p:nvPicPr>
        <p:blipFill>
          <a:blip r:embed="rId3"/>
          <a:stretch>
            <a:fillRect/>
          </a:stretch>
        </p:blipFill>
        <p:spPr>
          <a:xfrm>
            <a:off x="4627380" y="904126"/>
            <a:ext cx="1912239" cy="1558297"/>
          </a:xfrm>
          <a:prstGeom prst="rect">
            <a:avLst/>
          </a:prstGeom>
        </p:spPr>
      </p:pic>
      <p:sp>
        <p:nvSpPr>
          <p:cNvPr id="10" name="TextBox 9">
            <a:extLst>
              <a:ext uri="{FF2B5EF4-FFF2-40B4-BE49-F238E27FC236}">
                <a16:creationId xmlns:a16="http://schemas.microsoft.com/office/drawing/2014/main" id="{0E12FB4D-C51D-4003-957E-29DF94F32478}"/>
              </a:ext>
            </a:extLst>
          </p:cNvPr>
          <p:cNvSpPr txBox="1"/>
          <p:nvPr/>
        </p:nvSpPr>
        <p:spPr>
          <a:xfrm>
            <a:off x="4627380" y="1166195"/>
            <a:ext cx="293670" cy="202491"/>
          </a:xfrm>
          <a:prstGeom prst="rect">
            <a:avLst/>
          </a:prstGeom>
          <a:noFill/>
        </p:spPr>
        <p:txBody>
          <a:bodyPr wrap="none" rtlCol="0">
            <a:spAutoFit/>
          </a:bodyPr>
          <a:lstStyle/>
          <a:p>
            <a:pPr defTabSz="233789"/>
            <a:r>
              <a:rPr lang="en-US" sz="716" b="1" dirty="0">
                <a:solidFill>
                  <a:srgbClr val="FF0000"/>
                </a:solidFill>
                <a:latin typeface="Calibri" panose="020F0502020204030204"/>
              </a:rPr>
              <a:t>Q5</a:t>
            </a:r>
          </a:p>
        </p:txBody>
      </p:sp>
      <p:pic>
        <p:nvPicPr>
          <p:cNvPr id="16" name="Picture 15">
            <a:extLst>
              <a:ext uri="{FF2B5EF4-FFF2-40B4-BE49-F238E27FC236}">
                <a16:creationId xmlns:a16="http://schemas.microsoft.com/office/drawing/2014/main" id="{E1A751B6-B0C3-48BF-A54D-CB8C1C7B0DAF}"/>
              </a:ext>
            </a:extLst>
          </p:cNvPr>
          <p:cNvPicPr>
            <a:picLocks noChangeAspect="1"/>
          </p:cNvPicPr>
          <p:nvPr/>
        </p:nvPicPr>
        <p:blipFill>
          <a:blip r:embed="rId4"/>
          <a:stretch>
            <a:fillRect/>
          </a:stretch>
        </p:blipFill>
        <p:spPr>
          <a:xfrm>
            <a:off x="2879122" y="2725381"/>
            <a:ext cx="1660505" cy="1433951"/>
          </a:xfrm>
          <a:prstGeom prst="rect">
            <a:avLst/>
          </a:prstGeom>
        </p:spPr>
      </p:pic>
      <p:pic>
        <p:nvPicPr>
          <p:cNvPr id="17" name="Picture 16">
            <a:extLst>
              <a:ext uri="{FF2B5EF4-FFF2-40B4-BE49-F238E27FC236}">
                <a16:creationId xmlns:a16="http://schemas.microsoft.com/office/drawing/2014/main" id="{B4492FF6-E5CE-4D31-A490-B1DD0A0E572C}"/>
              </a:ext>
            </a:extLst>
          </p:cNvPr>
          <p:cNvPicPr>
            <a:picLocks noChangeAspect="1"/>
          </p:cNvPicPr>
          <p:nvPr/>
        </p:nvPicPr>
        <p:blipFill>
          <a:blip r:embed="rId5"/>
          <a:stretch>
            <a:fillRect/>
          </a:stretch>
        </p:blipFill>
        <p:spPr>
          <a:xfrm>
            <a:off x="4740427" y="2622596"/>
            <a:ext cx="1478387" cy="1508103"/>
          </a:xfrm>
          <a:prstGeom prst="rect">
            <a:avLst/>
          </a:prstGeom>
        </p:spPr>
      </p:pic>
      <p:sp>
        <p:nvSpPr>
          <p:cNvPr id="12" name="TextBox 11">
            <a:extLst>
              <a:ext uri="{FF2B5EF4-FFF2-40B4-BE49-F238E27FC236}">
                <a16:creationId xmlns:a16="http://schemas.microsoft.com/office/drawing/2014/main" id="{6B867227-E072-4443-9DFB-585CC405D551}"/>
              </a:ext>
            </a:extLst>
          </p:cNvPr>
          <p:cNvSpPr txBox="1"/>
          <p:nvPr/>
        </p:nvSpPr>
        <p:spPr>
          <a:xfrm>
            <a:off x="4627380" y="2784289"/>
            <a:ext cx="293670" cy="202491"/>
          </a:xfrm>
          <a:prstGeom prst="rect">
            <a:avLst/>
          </a:prstGeom>
          <a:noFill/>
        </p:spPr>
        <p:txBody>
          <a:bodyPr wrap="none" rtlCol="0">
            <a:spAutoFit/>
          </a:bodyPr>
          <a:lstStyle/>
          <a:p>
            <a:pPr defTabSz="233789"/>
            <a:r>
              <a:rPr lang="en-US" sz="716" b="1" dirty="0">
                <a:solidFill>
                  <a:srgbClr val="FF0000"/>
                </a:solidFill>
                <a:latin typeface="Calibri" panose="020F0502020204030204"/>
              </a:rPr>
              <a:t>Q7</a:t>
            </a:r>
          </a:p>
        </p:txBody>
      </p:sp>
      <p:pic>
        <p:nvPicPr>
          <p:cNvPr id="18" name="Picture 17">
            <a:extLst>
              <a:ext uri="{FF2B5EF4-FFF2-40B4-BE49-F238E27FC236}">
                <a16:creationId xmlns:a16="http://schemas.microsoft.com/office/drawing/2014/main" id="{4FAD321A-FC50-47B3-9EA0-F9A8718EA02A}"/>
              </a:ext>
            </a:extLst>
          </p:cNvPr>
          <p:cNvPicPr>
            <a:picLocks noChangeAspect="1"/>
          </p:cNvPicPr>
          <p:nvPr/>
        </p:nvPicPr>
        <p:blipFill>
          <a:blip r:embed="rId6"/>
          <a:stretch>
            <a:fillRect/>
          </a:stretch>
        </p:blipFill>
        <p:spPr>
          <a:xfrm>
            <a:off x="3033935" y="4368903"/>
            <a:ext cx="1505691" cy="1430524"/>
          </a:xfrm>
          <a:prstGeom prst="rect">
            <a:avLst/>
          </a:prstGeom>
        </p:spPr>
      </p:pic>
      <p:pic>
        <p:nvPicPr>
          <p:cNvPr id="19" name="Picture 18">
            <a:extLst>
              <a:ext uri="{FF2B5EF4-FFF2-40B4-BE49-F238E27FC236}">
                <a16:creationId xmlns:a16="http://schemas.microsoft.com/office/drawing/2014/main" id="{18ADEA89-6F4D-495A-A8B5-04D35222B3BC}"/>
              </a:ext>
            </a:extLst>
          </p:cNvPr>
          <p:cNvPicPr>
            <a:picLocks noChangeAspect="1"/>
          </p:cNvPicPr>
          <p:nvPr/>
        </p:nvPicPr>
        <p:blipFill>
          <a:blip r:embed="rId7"/>
          <a:stretch>
            <a:fillRect/>
          </a:stretch>
        </p:blipFill>
        <p:spPr>
          <a:xfrm>
            <a:off x="4844464" y="4309908"/>
            <a:ext cx="1305656" cy="1486812"/>
          </a:xfrm>
          <a:prstGeom prst="rect">
            <a:avLst/>
          </a:prstGeom>
        </p:spPr>
      </p:pic>
      <p:sp>
        <p:nvSpPr>
          <p:cNvPr id="9" name="TextBox 8">
            <a:extLst>
              <a:ext uri="{FF2B5EF4-FFF2-40B4-BE49-F238E27FC236}">
                <a16:creationId xmlns:a16="http://schemas.microsoft.com/office/drawing/2014/main" id="{F32BE308-9A2E-41E3-91A8-C5E05390EA6D}"/>
              </a:ext>
            </a:extLst>
          </p:cNvPr>
          <p:cNvSpPr txBox="1"/>
          <p:nvPr/>
        </p:nvSpPr>
        <p:spPr>
          <a:xfrm>
            <a:off x="2678094" y="1166195"/>
            <a:ext cx="293670" cy="202491"/>
          </a:xfrm>
          <a:prstGeom prst="rect">
            <a:avLst/>
          </a:prstGeom>
          <a:noFill/>
        </p:spPr>
        <p:txBody>
          <a:bodyPr wrap="none" rtlCol="0">
            <a:spAutoFit/>
          </a:bodyPr>
          <a:lstStyle/>
          <a:p>
            <a:pPr defTabSz="233789"/>
            <a:r>
              <a:rPr lang="en-US" sz="716" b="1" dirty="0">
                <a:solidFill>
                  <a:srgbClr val="FF0000"/>
                </a:solidFill>
                <a:latin typeface="Calibri" panose="020F0502020204030204"/>
              </a:rPr>
              <a:t>Q5</a:t>
            </a:r>
          </a:p>
        </p:txBody>
      </p:sp>
    </p:spTree>
    <p:extLst>
      <p:ext uri="{BB962C8B-B14F-4D97-AF65-F5344CB8AC3E}">
        <p14:creationId xmlns:p14="http://schemas.microsoft.com/office/powerpoint/2010/main" val="37401036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DCB114-C8BD-4D15-BBFB-5D88B173F0C0}"/>
              </a:ext>
            </a:extLst>
          </p:cNvPr>
          <p:cNvPicPr>
            <a:picLocks noChangeAspect="1"/>
          </p:cNvPicPr>
          <p:nvPr/>
        </p:nvPicPr>
        <p:blipFill>
          <a:blip r:embed="rId2"/>
          <a:stretch>
            <a:fillRect/>
          </a:stretch>
        </p:blipFill>
        <p:spPr>
          <a:xfrm>
            <a:off x="2760086" y="1061009"/>
            <a:ext cx="1707176" cy="1432809"/>
          </a:xfrm>
          <a:prstGeom prst="rect">
            <a:avLst/>
          </a:prstGeom>
        </p:spPr>
      </p:pic>
      <p:pic>
        <p:nvPicPr>
          <p:cNvPr id="3" name="Picture 2">
            <a:extLst>
              <a:ext uri="{FF2B5EF4-FFF2-40B4-BE49-F238E27FC236}">
                <a16:creationId xmlns:a16="http://schemas.microsoft.com/office/drawing/2014/main" id="{2DB1B9F3-5B27-49FC-A5B0-CFBBD1D4CE0C}"/>
              </a:ext>
            </a:extLst>
          </p:cNvPr>
          <p:cNvPicPr>
            <a:picLocks noChangeAspect="1"/>
          </p:cNvPicPr>
          <p:nvPr/>
        </p:nvPicPr>
        <p:blipFill>
          <a:blip r:embed="rId3"/>
          <a:stretch>
            <a:fillRect/>
          </a:stretch>
        </p:blipFill>
        <p:spPr>
          <a:xfrm>
            <a:off x="4853194" y="1206320"/>
            <a:ext cx="1292711" cy="1287499"/>
          </a:xfrm>
          <a:prstGeom prst="rect">
            <a:avLst/>
          </a:prstGeom>
        </p:spPr>
      </p:pic>
      <p:sp>
        <p:nvSpPr>
          <p:cNvPr id="4" name="TextBox 3">
            <a:extLst>
              <a:ext uri="{FF2B5EF4-FFF2-40B4-BE49-F238E27FC236}">
                <a16:creationId xmlns:a16="http://schemas.microsoft.com/office/drawing/2014/main" id="{E9858964-8B2C-4A26-8849-39255D3F5B88}"/>
              </a:ext>
            </a:extLst>
          </p:cNvPr>
          <p:cNvSpPr txBox="1"/>
          <p:nvPr/>
        </p:nvSpPr>
        <p:spPr>
          <a:xfrm>
            <a:off x="2711377" y="1284102"/>
            <a:ext cx="340158" cy="202491"/>
          </a:xfrm>
          <a:prstGeom prst="rect">
            <a:avLst/>
          </a:prstGeom>
          <a:noFill/>
        </p:spPr>
        <p:txBody>
          <a:bodyPr wrap="none" rtlCol="0">
            <a:spAutoFit/>
          </a:bodyPr>
          <a:lstStyle/>
          <a:p>
            <a:pPr defTabSz="233789"/>
            <a:r>
              <a:rPr lang="en-US" sz="716" b="1" dirty="0">
                <a:solidFill>
                  <a:srgbClr val="FF0000"/>
                </a:solidFill>
                <a:latin typeface="Calibri" panose="020F0502020204030204"/>
              </a:rPr>
              <a:t>Q11</a:t>
            </a:r>
          </a:p>
        </p:txBody>
      </p:sp>
      <p:sp>
        <p:nvSpPr>
          <p:cNvPr id="5" name="TextBox 4">
            <a:extLst>
              <a:ext uri="{FF2B5EF4-FFF2-40B4-BE49-F238E27FC236}">
                <a16:creationId xmlns:a16="http://schemas.microsoft.com/office/drawing/2014/main" id="{69DA3526-EA32-4171-839C-D550DFCBD539}"/>
              </a:ext>
            </a:extLst>
          </p:cNvPr>
          <p:cNvSpPr txBox="1"/>
          <p:nvPr/>
        </p:nvSpPr>
        <p:spPr>
          <a:xfrm>
            <a:off x="4534729" y="1284101"/>
            <a:ext cx="340158" cy="202491"/>
          </a:xfrm>
          <a:prstGeom prst="rect">
            <a:avLst/>
          </a:prstGeom>
          <a:noFill/>
        </p:spPr>
        <p:txBody>
          <a:bodyPr wrap="none" rtlCol="0">
            <a:spAutoFit/>
          </a:bodyPr>
          <a:lstStyle/>
          <a:p>
            <a:pPr defTabSz="233789"/>
            <a:r>
              <a:rPr lang="en-US" sz="716" b="1" dirty="0">
                <a:solidFill>
                  <a:srgbClr val="FF0000"/>
                </a:solidFill>
                <a:latin typeface="Calibri" panose="020F0502020204030204"/>
              </a:rPr>
              <a:t>Q12</a:t>
            </a:r>
          </a:p>
        </p:txBody>
      </p:sp>
      <p:pic>
        <p:nvPicPr>
          <p:cNvPr id="6" name="Picture 5">
            <a:extLst>
              <a:ext uri="{FF2B5EF4-FFF2-40B4-BE49-F238E27FC236}">
                <a16:creationId xmlns:a16="http://schemas.microsoft.com/office/drawing/2014/main" id="{24E56B5C-1997-4BB9-9C8D-B2FE5E2CE944}"/>
              </a:ext>
            </a:extLst>
          </p:cNvPr>
          <p:cNvPicPr>
            <a:picLocks noChangeAspect="1"/>
          </p:cNvPicPr>
          <p:nvPr/>
        </p:nvPicPr>
        <p:blipFill>
          <a:blip r:embed="rId4"/>
          <a:stretch>
            <a:fillRect/>
          </a:stretch>
        </p:blipFill>
        <p:spPr>
          <a:xfrm>
            <a:off x="2800621" y="2655527"/>
            <a:ext cx="1626104" cy="1409917"/>
          </a:xfrm>
          <a:prstGeom prst="rect">
            <a:avLst/>
          </a:prstGeom>
        </p:spPr>
      </p:pic>
      <p:sp>
        <p:nvSpPr>
          <p:cNvPr id="7" name="TextBox 6">
            <a:extLst>
              <a:ext uri="{FF2B5EF4-FFF2-40B4-BE49-F238E27FC236}">
                <a16:creationId xmlns:a16="http://schemas.microsoft.com/office/drawing/2014/main" id="{F220608F-6980-4A12-B05E-BDF128EDE757}"/>
              </a:ext>
            </a:extLst>
          </p:cNvPr>
          <p:cNvSpPr txBox="1"/>
          <p:nvPr/>
        </p:nvSpPr>
        <p:spPr>
          <a:xfrm>
            <a:off x="2711377" y="2783905"/>
            <a:ext cx="340158" cy="202491"/>
          </a:xfrm>
          <a:prstGeom prst="rect">
            <a:avLst/>
          </a:prstGeom>
          <a:noFill/>
        </p:spPr>
        <p:txBody>
          <a:bodyPr wrap="none" rtlCol="0">
            <a:spAutoFit/>
          </a:bodyPr>
          <a:lstStyle/>
          <a:p>
            <a:pPr defTabSz="233789"/>
            <a:r>
              <a:rPr lang="en-US" sz="716" b="1" dirty="0">
                <a:solidFill>
                  <a:srgbClr val="FF0000"/>
                </a:solidFill>
                <a:latin typeface="Calibri" panose="020F0502020204030204"/>
              </a:rPr>
              <a:t>Q13</a:t>
            </a:r>
          </a:p>
        </p:txBody>
      </p:sp>
      <p:pic>
        <p:nvPicPr>
          <p:cNvPr id="8" name="Picture 7">
            <a:extLst>
              <a:ext uri="{FF2B5EF4-FFF2-40B4-BE49-F238E27FC236}">
                <a16:creationId xmlns:a16="http://schemas.microsoft.com/office/drawing/2014/main" id="{D0F4F16D-ADAD-4C85-89D8-C02402205323}"/>
              </a:ext>
            </a:extLst>
          </p:cNvPr>
          <p:cNvPicPr>
            <a:picLocks noChangeAspect="1"/>
          </p:cNvPicPr>
          <p:nvPr/>
        </p:nvPicPr>
        <p:blipFill>
          <a:blip r:embed="rId5"/>
          <a:stretch>
            <a:fillRect/>
          </a:stretch>
        </p:blipFill>
        <p:spPr>
          <a:xfrm>
            <a:off x="4614213" y="2719715"/>
            <a:ext cx="1685276" cy="1325871"/>
          </a:xfrm>
          <a:prstGeom prst="rect">
            <a:avLst/>
          </a:prstGeom>
        </p:spPr>
      </p:pic>
      <p:sp>
        <p:nvSpPr>
          <p:cNvPr id="9" name="TextBox 8">
            <a:extLst>
              <a:ext uri="{FF2B5EF4-FFF2-40B4-BE49-F238E27FC236}">
                <a16:creationId xmlns:a16="http://schemas.microsoft.com/office/drawing/2014/main" id="{2C183248-3217-439E-B6C0-76C80C1CD978}"/>
              </a:ext>
            </a:extLst>
          </p:cNvPr>
          <p:cNvSpPr txBox="1"/>
          <p:nvPr/>
        </p:nvSpPr>
        <p:spPr>
          <a:xfrm>
            <a:off x="4534729" y="2783905"/>
            <a:ext cx="340158" cy="202491"/>
          </a:xfrm>
          <a:prstGeom prst="rect">
            <a:avLst/>
          </a:prstGeom>
          <a:noFill/>
        </p:spPr>
        <p:txBody>
          <a:bodyPr wrap="none" rtlCol="0">
            <a:spAutoFit/>
          </a:bodyPr>
          <a:lstStyle/>
          <a:p>
            <a:pPr defTabSz="233789"/>
            <a:r>
              <a:rPr lang="en-US" sz="716" b="1" dirty="0">
                <a:solidFill>
                  <a:srgbClr val="FF0000"/>
                </a:solidFill>
                <a:latin typeface="Calibri" panose="020F0502020204030204"/>
              </a:rPr>
              <a:t>Q16</a:t>
            </a:r>
          </a:p>
        </p:txBody>
      </p:sp>
      <p:pic>
        <p:nvPicPr>
          <p:cNvPr id="10" name="Picture 9">
            <a:extLst>
              <a:ext uri="{FF2B5EF4-FFF2-40B4-BE49-F238E27FC236}">
                <a16:creationId xmlns:a16="http://schemas.microsoft.com/office/drawing/2014/main" id="{ADC3C28C-BC02-4775-A2B5-5CBD979BBA50}"/>
              </a:ext>
            </a:extLst>
          </p:cNvPr>
          <p:cNvPicPr>
            <a:picLocks noChangeAspect="1"/>
          </p:cNvPicPr>
          <p:nvPr/>
        </p:nvPicPr>
        <p:blipFill>
          <a:blip r:embed="rId6"/>
          <a:stretch>
            <a:fillRect/>
          </a:stretch>
        </p:blipFill>
        <p:spPr>
          <a:xfrm>
            <a:off x="2907875" y="4355530"/>
            <a:ext cx="1411598" cy="1329308"/>
          </a:xfrm>
          <a:prstGeom prst="rect">
            <a:avLst/>
          </a:prstGeom>
        </p:spPr>
      </p:pic>
      <p:sp>
        <p:nvSpPr>
          <p:cNvPr id="11" name="TextBox 10">
            <a:extLst>
              <a:ext uri="{FF2B5EF4-FFF2-40B4-BE49-F238E27FC236}">
                <a16:creationId xmlns:a16="http://schemas.microsoft.com/office/drawing/2014/main" id="{DB868A06-E763-4066-8EFE-241A3EB26A90}"/>
              </a:ext>
            </a:extLst>
          </p:cNvPr>
          <p:cNvSpPr txBox="1"/>
          <p:nvPr/>
        </p:nvSpPr>
        <p:spPr>
          <a:xfrm>
            <a:off x="2711377" y="4470134"/>
            <a:ext cx="340158" cy="202491"/>
          </a:xfrm>
          <a:prstGeom prst="rect">
            <a:avLst/>
          </a:prstGeom>
          <a:noFill/>
        </p:spPr>
        <p:txBody>
          <a:bodyPr wrap="none" rtlCol="0">
            <a:spAutoFit/>
          </a:bodyPr>
          <a:lstStyle/>
          <a:p>
            <a:pPr defTabSz="233789"/>
            <a:r>
              <a:rPr lang="en-US" sz="716" b="1" dirty="0">
                <a:solidFill>
                  <a:srgbClr val="FF0000"/>
                </a:solidFill>
                <a:latin typeface="Calibri" panose="020F0502020204030204"/>
              </a:rPr>
              <a:t>Q17</a:t>
            </a:r>
          </a:p>
        </p:txBody>
      </p:sp>
      <p:pic>
        <p:nvPicPr>
          <p:cNvPr id="12" name="Picture 11">
            <a:extLst>
              <a:ext uri="{FF2B5EF4-FFF2-40B4-BE49-F238E27FC236}">
                <a16:creationId xmlns:a16="http://schemas.microsoft.com/office/drawing/2014/main" id="{AAE671C9-9963-4AF2-8D36-07FBA4B2087C}"/>
              </a:ext>
            </a:extLst>
          </p:cNvPr>
          <p:cNvPicPr>
            <a:picLocks noChangeAspect="1"/>
          </p:cNvPicPr>
          <p:nvPr/>
        </p:nvPicPr>
        <p:blipFill>
          <a:blip r:embed="rId7"/>
          <a:stretch>
            <a:fillRect/>
          </a:stretch>
        </p:blipFill>
        <p:spPr>
          <a:xfrm>
            <a:off x="4596407" y="4325266"/>
            <a:ext cx="1703082" cy="1389836"/>
          </a:xfrm>
          <a:prstGeom prst="rect">
            <a:avLst/>
          </a:prstGeom>
        </p:spPr>
      </p:pic>
      <p:sp>
        <p:nvSpPr>
          <p:cNvPr id="13" name="TextBox 12">
            <a:extLst>
              <a:ext uri="{FF2B5EF4-FFF2-40B4-BE49-F238E27FC236}">
                <a16:creationId xmlns:a16="http://schemas.microsoft.com/office/drawing/2014/main" id="{FE1E2D33-139B-4E01-B1D2-EEDB09B0A709}"/>
              </a:ext>
            </a:extLst>
          </p:cNvPr>
          <p:cNvSpPr txBox="1"/>
          <p:nvPr/>
        </p:nvSpPr>
        <p:spPr>
          <a:xfrm>
            <a:off x="4534729" y="4501495"/>
            <a:ext cx="340158" cy="202491"/>
          </a:xfrm>
          <a:prstGeom prst="rect">
            <a:avLst/>
          </a:prstGeom>
          <a:noFill/>
        </p:spPr>
        <p:txBody>
          <a:bodyPr wrap="none" rtlCol="0">
            <a:spAutoFit/>
          </a:bodyPr>
          <a:lstStyle/>
          <a:p>
            <a:pPr defTabSz="233789"/>
            <a:r>
              <a:rPr lang="en-US" sz="716" b="1" dirty="0">
                <a:solidFill>
                  <a:srgbClr val="FF0000"/>
                </a:solidFill>
                <a:latin typeface="Calibri" panose="020F0502020204030204"/>
              </a:rPr>
              <a:t>Q20</a:t>
            </a:r>
          </a:p>
        </p:txBody>
      </p:sp>
    </p:spTree>
    <p:extLst>
      <p:ext uri="{BB962C8B-B14F-4D97-AF65-F5344CB8AC3E}">
        <p14:creationId xmlns:p14="http://schemas.microsoft.com/office/powerpoint/2010/main" val="37974352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1E0A20-8548-4685-87D0-D0ECB4C0ACF2}"/>
              </a:ext>
            </a:extLst>
          </p:cNvPr>
          <p:cNvPicPr>
            <a:picLocks noChangeAspect="1"/>
          </p:cNvPicPr>
          <p:nvPr/>
        </p:nvPicPr>
        <p:blipFill>
          <a:blip r:embed="rId2"/>
          <a:stretch>
            <a:fillRect/>
          </a:stretch>
        </p:blipFill>
        <p:spPr>
          <a:xfrm>
            <a:off x="2823010" y="1171493"/>
            <a:ext cx="1662179" cy="1449857"/>
          </a:xfrm>
          <a:prstGeom prst="rect">
            <a:avLst/>
          </a:prstGeom>
        </p:spPr>
      </p:pic>
      <p:pic>
        <p:nvPicPr>
          <p:cNvPr id="3" name="Picture 2">
            <a:extLst>
              <a:ext uri="{FF2B5EF4-FFF2-40B4-BE49-F238E27FC236}">
                <a16:creationId xmlns:a16="http://schemas.microsoft.com/office/drawing/2014/main" id="{BCE96FD3-C25E-4B00-AA1D-AB0B8A4E550A}"/>
              </a:ext>
            </a:extLst>
          </p:cNvPr>
          <p:cNvPicPr>
            <a:picLocks noChangeAspect="1"/>
          </p:cNvPicPr>
          <p:nvPr/>
        </p:nvPicPr>
        <p:blipFill>
          <a:blip r:embed="rId3"/>
          <a:stretch>
            <a:fillRect/>
          </a:stretch>
        </p:blipFill>
        <p:spPr>
          <a:xfrm>
            <a:off x="4516431" y="1089421"/>
            <a:ext cx="1891930" cy="1621145"/>
          </a:xfrm>
          <a:prstGeom prst="rect">
            <a:avLst/>
          </a:prstGeom>
        </p:spPr>
      </p:pic>
      <p:sp>
        <p:nvSpPr>
          <p:cNvPr id="4" name="TextBox 3">
            <a:extLst>
              <a:ext uri="{FF2B5EF4-FFF2-40B4-BE49-F238E27FC236}">
                <a16:creationId xmlns:a16="http://schemas.microsoft.com/office/drawing/2014/main" id="{FE523A39-80CA-4622-A758-88357634128F}"/>
              </a:ext>
            </a:extLst>
          </p:cNvPr>
          <p:cNvSpPr txBox="1"/>
          <p:nvPr/>
        </p:nvSpPr>
        <p:spPr>
          <a:xfrm>
            <a:off x="2603254" y="1294412"/>
            <a:ext cx="340158" cy="202491"/>
          </a:xfrm>
          <a:prstGeom prst="rect">
            <a:avLst/>
          </a:prstGeom>
          <a:noFill/>
        </p:spPr>
        <p:txBody>
          <a:bodyPr wrap="none" rtlCol="0">
            <a:spAutoFit/>
          </a:bodyPr>
          <a:lstStyle/>
          <a:p>
            <a:pPr defTabSz="233789"/>
            <a:r>
              <a:rPr lang="en-US" sz="716" b="1" dirty="0">
                <a:solidFill>
                  <a:srgbClr val="FF0000"/>
                </a:solidFill>
                <a:latin typeface="Calibri" panose="020F0502020204030204"/>
              </a:rPr>
              <a:t>Q21</a:t>
            </a:r>
          </a:p>
        </p:txBody>
      </p:sp>
      <p:sp>
        <p:nvSpPr>
          <p:cNvPr id="5" name="TextBox 4">
            <a:extLst>
              <a:ext uri="{FF2B5EF4-FFF2-40B4-BE49-F238E27FC236}">
                <a16:creationId xmlns:a16="http://schemas.microsoft.com/office/drawing/2014/main" id="{93426392-6095-4D71-B444-50A30EA9930C}"/>
              </a:ext>
            </a:extLst>
          </p:cNvPr>
          <p:cNvSpPr txBox="1"/>
          <p:nvPr/>
        </p:nvSpPr>
        <p:spPr>
          <a:xfrm>
            <a:off x="4500195" y="1292701"/>
            <a:ext cx="340158" cy="202491"/>
          </a:xfrm>
          <a:prstGeom prst="rect">
            <a:avLst/>
          </a:prstGeom>
          <a:noFill/>
        </p:spPr>
        <p:txBody>
          <a:bodyPr wrap="none" rtlCol="0">
            <a:spAutoFit/>
          </a:bodyPr>
          <a:lstStyle/>
          <a:p>
            <a:pPr defTabSz="233789"/>
            <a:r>
              <a:rPr lang="en-US" sz="716" b="1" dirty="0">
                <a:solidFill>
                  <a:srgbClr val="FF0000"/>
                </a:solidFill>
                <a:latin typeface="Calibri" panose="020F0502020204030204"/>
              </a:rPr>
              <a:t>Q22</a:t>
            </a:r>
          </a:p>
        </p:txBody>
      </p:sp>
      <p:pic>
        <p:nvPicPr>
          <p:cNvPr id="6" name="Picture 5">
            <a:extLst>
              <a:ext uri="{FF2B5EF4-FFF2-40B4-BE49-F238E27FC236}">
                <a16:creationId xmlns:a16="http://schemas.microsoft.com/office/drawing/2014/main" id="{D9162045-A696-4EBD-99C4-70E76D10B0B6}"/>
              </a:ext>
            </a:extLst>
          </p:cNvPr>
          <p:cNvPicPr>
            <a:picLocks noChangeAspect="1"/>
          </p:cNvPicPr>
          <p:nvPr/>
        </p:nvPicPr>
        <p:blipFill>
          <a:blip r:embed="rId4"/>
          <a:stretch>
            <a:fillRect/>
          </a:stretch>
        </p:blipFill>
        <p:spPr>
          <a:xfrm>
            <a:off x="2682505" y="2742557"/>
            <a:ext cx="1943189" cy="1418883"/>
          </a:xfrm>
          <a:prstGeom prst="rect">
            <a:avLst/>
          </a:prstGeom>
        </p:spPr>
      </p:pic>
      <p:sp>
        <p:nvSpPr>
          <p:cNvPr id="7" name="TextBox 6">
            <a:extLst>
              <a:ext uri="{FF2B5EF4-FFF2-40B4-BE49-F238E27FC236}">
                <a16:creationId xmlns:a16="http://schemas.microsoft.com/office/drawing/2014/main" id="{4881CFB4-BD7F-4685-A31D-29BC3114ACB6}"/>
              </a:ext>
            </a:extLst>
          </p:cNvPr>
          <p:cNvSpPr txBox="1"/>
          <p:nvPr/>
        </p:nvSpPr>
        <p:spPr>
          <a:xfrm>
            <a:off x="2603254" y="2984970"/>
            <a:ext cx="340158" cy="202491"/>
          </a:xfrm>
          <a:prstGeom prst="rect">
            <a:avLst/>
          </a:prstGeom>
          <a:noFill/>
        </p:spPr>
        <p:txBody>
          <a:bodyPr wrap="none" rtlCol="0">
            <a:spAutoFit/>
          </a:bodyPr>
          <a:lstStyle/>
          <a:p>
            <a:pPr defTabSz="233789"/>
            <a:r>
              <a:rPr lang="en-US" sz="716" b="1" dirty="0">
                <a:solidFill>
                  <a:srgbClr val="FF0000"/>
                </a:solidFill>
                <a:latin typeface="Calibri" panose="020F0502020204030204"/>
              </a:rPr>
              <a:t>Q24</a:t>
            </a:r>
          </a:p>
        </p:txBody>
      </p:sp>
      <p:pic>
        <p:nvPicPr>
          <p:cNvPr id="8" name="Picture 7">
            <a:extLst>
              <a:ext uri="{FF2B5EF4-FFF2-40B4-BE49-F238E27FC236}">
                <a16:creationId xmlns:a16="http://schemas.microsoft.com/office/drawing/2014/main" id="{0EE7AE2A-1C4A-4839-8CA6-986F53D5CE5B}"/>
              </a:ext>
            </a:extLst>
          </p:cNvPr>
          <p:cNvPicPr>
            <a:picLocks noChangeAspect="1"/>
          </p:cNvPicPr>
          <p:nvPr/>
        </p:nvPicPr>
        <p:blipFill>
          <a:blip r:embed="rId5"/>
          <a:stretch>
            <a:fillRect/>
          </a:stretch>
        </p:blipFill>
        <p:spPr>
          <a:xfrm>
            <a:off x="4541620" y="2831773"/>
            <a:ext cx="1866741" cy="1347647"/>
          </a:xfrm>
          <a:prstGeom prst="rect">
            <a:avLst/>
          </a:prstGeom>
        </p:spPr>
      </p:pic>
      <p:sp>
        <p:nvSpPr>
          <p:cNvPr id="9" name="TextBox 8">
            <a:extLst>
              <a:ext uri="{FF2B5EF4-FFF2-40B4-BE49-F238E27FC236}">
                <a16:creationId xmlns:a16="http://schemas.microsoft.com/office/drawing/2014/main" id="{3E79A484-D02A-465F-97B9-9FAB90686585}"/>
              </a:ext>
            </a:extLst>
          </p:cNvPr>
          <p:cNvSpPr txBox="1"/>
          <p:nvPr/>
        </p:nvSpPr>
        <p:spPr>
          <a:xfrm>
            <a:off x="4500195" y="2984970"/>
            <a:ext cx="340158" cy="202491"/>
          </a:xfrm>
          <a:prstGeom prst="rect">
            <a:avLst/>
          </a:prstGeom>
          <a:noFill/>
        </p:spPr>
        <p:txBody>
          <a:bodyPr wrap="none" rtlCol="0">
            <a:spAutoFit/>
          </a:bodyPr>
          <a:lstStyle/>
          <a:p>
            <a:pPr defTabSz="233789"/>
            <a:r>
              <a:rPr lang="en-US" sz="716" b="1" dirty="0">
                <a:solidFill>
                  <a:srgbClr val="FF0000"/>
                </a:solidFill>
                <a:latin typeface="Calibri" panose="020F0502020204030204"/>
              </a:rPr>
              <a:t>Q25</a:t>
            </a:r>
          </a:p>
        </p:txBody>
      </p:sp>
      <p:pic>
        <p:nvPicPr>
          <p:cNvPr id="10" name="Picture 9">
            <a:extLst>
              <a:ext uri="{FF2B5EF4-FFF2-40B4-BE49-F238E27FC236}">
                <a16:creationId xmlns:a16="http://schemas.microsoft.com/office/drawing/2014/main" id="{2B75C983-EB2D-43D6-97A3-458317CA607C}"/>
              </a:ext>
            </a:extLst>
          </p:cNvPr>
          <p:cNvPicPr>
            <a:picLocks noChangeAspect="1"/>
          </p:cNvPicPr>
          <p:nvPr/>
        </p:nvPicPr>
        <p:blipFill>
          <a:blip r:embed="rId6"/>
          <a:stretch>
            <a:fillRect/>
          </a:stretch>
        </p:blipFill>
        <p:spPr>
          <a:xfrm>
            <a:off x="2742098" y="4395432"/>
            <a:ext cx="1824002" cy="1530224"/>
          </a:xfrm>
          <a:prstGeom prst="rect">
            <a:avLst/>
          </a:prstGeom>
        </p:spPr>
      </p:pic>
      <p:sp>
        <p:nvSpPr>
          <p:cNvPr id="11" name="TextBox 10">
            <a:extLst>
              <a:ext uri="{FF2B5EF4-FFF2-40B4-BE49-F238E27FC236}">
                <a16:creationId xmlns:a16="http://schemas.microsoft.com/office/drawing/2014/main" id="{4EACCFA0-18B5-4858-B8CE-DCA91541B3AF}"/>
              </a:ext>
            </a:extLst>
          </p:cNvPr>
          <p:cNvSpPr txBox="1"/>
          <p:nvPr/>
        </p:nvSpPr>
        <p:spPr>
          <a:xfrm>
            <a:off x="2606501" y="4675528"/>
            <a:ext cx="340158" cy="202491"/>
          </a:xfrm>
          <a:prstGeom prst="rect">
            <a:avLst/>
          </a:prstGeom>
          <a:noFill/>
        </p:spPr>
        <p:txBody>
          <a:bodyPr wrap="none" rtlCol="0">
            <a:spAutoFit/>
          </a:bodyPr>
          <a:lstStyle/>
          <a:p>
            <a:pPr defTabSz="233789"/>
            <a:r>
              <a:rPr lang="en-US" sz="716" b="1" dirty="0">
                <a:solidFill>
                  <a:srgbClr val="FF0000"/>
                </a:solidFill>
                <a:latin typeface="Calibri" panose="020F0502020204030204"/>
              </a:rPr>
              <a:t>Q27</a:t>
            </a:r>
          </a:p>
        </p:txBody>
      </p:sp>
      <p:pic>
        <p:nvPicPr>
          <p:cNvPr id="12" name="Picture 11">
            <a:extLst>
              <a:ext uri="{FF2B5EF4-FFF2-40B4-BE49-F238E27FC236}">
                <a16:creationId xmlns:a16="http://schemas.microsoft.com/office/drawing/2014/main" id="{ACB80ABD-52CD-4744-A05A-0D17721F57C2}"/>
              </a:ext>
            </a:extLst>
          </p:cNvPr>
          <p:cNvPicPr>
            <a:picLocks noChangeAspect="1"/>
          </p:cNvPicPr>
          <p:nvPr/>
        </p:nvPicPr>
        <p:blipFill>
          <a:blip r:embed="rId7"/>
          <a:stretch>
            <a:fillRect/>
          </a:stretch>
        </p:blipFill>
        <p:spPr>
          <a:xfrm>
            <a:off x="4625694" y="4403854"/>
            <a:ext cx="1915104" cy="1513382"/>
          </a:xfrm>
          <a:prstGeom prst="rect">
            <a:avLst/>
          </a:prstGeom>
        </p:spPr>
      </p:pic>
      <p:sp>
        <p:nvSpPr>
          <p:cNvPr id="13" name="TextBox 12">
            <a:extLst>
              <a:ext uri="{FF2B5EF4-FFF2-40B4-BE49-F238E27FC236}">
                <a16:creationId xmlns:a16="http://schemas.microsoft.com/office/drawing/2014/main" id="{DF126DA1-E9C6-41F7-9895-9E174E8FE9C3}"/>
              </a:ext>
            </a:extLst>
          </p:cNvPr>
          <p:cNvSpPr txBox="1"/>
          <p:nvPr/>
        </p:nvSpPr>
        <p:spPr>
          <a:xfrm>
            <a:off x="4500195" y="4675528"/>
            <a:ext cx="340158" cy="202491"/>
          </a:xfrm>
          <a:prstGeom prst="rect">
            <a:avLst/>
          </a:prstGeom>
          <a:noFill/>
        </p:spPr>
        <p:txBody>
          <a:bodyPr wrap="none" rtlCol="0">
            <a:spAutoFit/>
          </a:bodyPr>
          <a:lstStyle/>
          <a:p>
            <a:pPr defTabSz="233789"/>
            <a:r>
              <a:rPr lang="en-US" sz="716" b="1" dirty="0">
                <a:solidFill>
                  <a:srgbClr val="FF0000"/>
                </a:solidFill>
                <a:latin typeface="Calibri" panose="020F0502020204030204"/>
              </a:rPr>
              <a:t>Q28</a:t>
            </a:r>
          </a:p>
        </p:txBody>
      </p:sp>
    </p:spTree>
    <p:extLst>
      <p:ext uri="{BB962C8B-B14F-4D97-AF65-F5344CB8AC3E}">
        <p14:creationId xmlns:p14="http://schemas.microsoft.com/office/powerpoint/2010/main" val="23048559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5D3564-DB8B-4E49-90DD-A40B5F629935}"/>
              </a:ext>
            </a:extLst>
          </p:cNvPr>
          <p:cNvSpPr txBox="1"/>
          <p:nvPr/>
        </p:nvSpPr>
        <p:spPr>
          <a:xfrm>
            <a:off x="2701268" y="1084169"/>
            <a:ext cx="340158" cy="202491"/>
          </a:xfrm>
          <a:prstGeom prst="rect">
            <a:avLst/>
          </a:prstGeom>
          <a:noFill/>
        </p:spPr>
        <p:txBody>
          <a:bodyPr wrap="none" rtlCol="0">
            <a:spAutoFit/>
          </a:bodyPr>
          <a:lstStyle/>
          <a:p>
            <a:pPr defTabSz="233789"/>
            <a:r>
              <a:rPr lang="en-US" sz="716" b="1" dirty="0">
                <a:solidFill>
                  <a:srgbClr val="FF0000"/>
                </a:solidFill>
                <a:latin typeface="Calibri" panose="020F0502020204030204"/>
              </a:rPr>
              <a:t>Q29</a:t>
            </a:r>
          </a:p>
        </p:txBody>
      </p:sp>
      <p:pic>
        <p:nvPicPr>
          <p:cNvPr id="3" name="Picture 2">
            <a:extLst>
              <a:ext uri="{FF2B5EF4-FFF2-40B4-BE49-F238E27FC236}">
                <a16:creationId xmlns:a16="http://schemas.microsoft.com/office/drawing/2014/main" id="{3DC6BF26-609F-498F-A22E-25FD59DDDA87}"/>
              </a:ext>
            </a:extLst>
          </p:cNvPr>
          <p:cNvPicPr>
            <a:picLocks noChangeAspect="1"/>
          </p:cNvPicPr>
          <p:nvPr/>
        </p:nvPicPr>
        <p:blipFill>
          <a:blip r:embed="rId2"/>
          <a:stretch>
            <a:fillRect/>
          </a:stretch>
        </p:blipFill>
        <p:spPr>
          <a:xfrm>
            <a:off x="3007682" y="1084169"/>
            <a:ext cx="1359160" cy="1552525"/>
          </a:xfrm>
          <a:prstGeom prst="rect">
            <a:avLst/>
          </a:prstGeom>
        </p:spPr>
      </p:pic>
      <p:pic>
        <p:nvPicPr>
          <p:cNvPr id="4" name="Picture 3">
            <a:extLst>
              <a:ext uri="{FF2B5EF4-FFF2-40B4-BE49-F238E27FC236}">
                <a16:creationId xmlns:a16="http://schemas.microsoft.com/office/drawing/2014/main" id="{40CC3CB3-3082-417A-BDC0-D19DE74C969B}"/>
              </a:ext>
            </a:extLst>
          </p:cNvPr>
          <p:cNvPicPr>
            <a:picLocks noChangeAspect="1"/>
          </p:cNvPicPr>
          <p:nvPr/>
        </p:nvPicPr>
        <p:blipFill>
          <a:blip r:embed="rId3"/>
          <a:stretch>
            <a:fillRect/>
          </a:stretch>
        </p:blipFill>
        <p:spPr>
          <a:xfrm>
            <a:off x="4633482" y="1241554"/>
            <a:ext cx="1588075" cy="1438043"/>
          </a:xfrm>
          <a:prstGeom prst="rect">
            <a:avLst/>
          </a:prstGeom>
        </p:spPr>
      </p:pic>
      <p:sp>
        <p:nvSpPr>
          <p:cNvPr id="5" name="TextBox 4">
            <a:extLst>
              <a:ext uri="{FF2B5EF4-FFF2-40B4-BE49-F238E27FC236}">
                <a16:creationId xmlns:a16="http://schemas.microsoft.com/office/drawing/2014/main" id="{A9FA5B5C-FF57-40F8-A3B3-5B5609467B5E}"/>
              </a:ext>
            </a:extLst>
          </p:cNvPr>
          <p:cNvSpPr txBox="1"/>
          <p:nvPr/>
        </p:nvSpPr>
        <p:spPr>
          <a:xfrm>
            <a:off x="4480711" y="1084169"/>
            <a:ext cx="340158" cy="202491"/>
          </a:xfrm>
          <a:prstGeom prst="rect">
            <a:avLst/>
          </a:prstGeom>
          <a:noFill/>
        </p:spPr>
        <p:txBody>
          <a:bodyPr wrap="none" rtlCol="0">
            <a:spAutoFit/>
          </a:bodyPr>
          <a:lstStyle/>
          <a:p>
            <a:pPr defTabSz="233789"/>
            <a:r>
              <a:rPr lang="en-US" sz="716" b="1" dirty="0">
                <a:solidFill>
                  <a:srgbClr val="FF0000"/>
                </a:solidFill>
                <a:latin typeface="Calibri" panose="020F0502020204030204"/>
              </a:rPr>
              <a:t>Q30</a:t>
            </a:r>
          </a:p>
        </p:txBody>
      </p:sp>
      <p:pic>
        <p:nvPicPr>
          <p:cNvPr id="6" name="Picture 5">
            <a:extLst>
              <a:ext uri="{FF2B5EF4-FFF2-40B4-BE49-F238E27FC236}">
                <a16:creationId xmlns:a16="http://schemas.microsoft.com/office/drawing/2014/main" id="{C33C9721-AACB-4447-8386-734A88BCC060}"/>
              </a:ext>
            </a:extLst>
          </p:cNvPr>
          <p:cNvPicPr>
            <a:picLocks noChangeAspect="1"/>
          </p:cNvPicPr>
          <p:nvPr/>
        </p:nvPicPr>
        <p:blipFill>
          <a:blip r:embed="rId4"/>
          <a:stretch>
            <a:fillRect/>
          </a:stretch>
        </p:blipFill>
        <p:spPr>
          <a:xfrm>
            <a:off x="2952266" y="2729898"/>
            <a:ext cx="1481792" cy="1406983"/>
          </a:xfrm>
          <a:prstGeom prst="rect">
            <a:avLst/>
          </a:prstGeom>
        </p:spPr>
      </p:pic>
      <p:sp>
        <p:nvSpPr>
          <p:cNvPr id="7" name="TextBox 6">
            <a:extLst>
              <a:ext uri="{FF2B5EF4-FFF2-40B4-BE49-F238E27FC236}">
                <a16:creationId xmlns:a16="http://schemas.microsoft.com/office/drawing/2014/main" id="{51F821B2-1E9F-4FD6-A9AA-836CCC2FC1A8}"/>
              </a:ext>
            </a:extLst>
          </p:cNvPr>
          <p:cNvSpPr txBox="1"/>
          <p:nvPr/>
        </p:nvSpPr>
        <p:spPr>
          <a:xfrm>
            <a:off x="2701268" y="2896084"/>
            <a:ext cx="340158" cy="202491"/>
          </a:xfrm>
          <a:prstGeom prst="rect">
            <a:avLst/>
          </a:prstGeom>
          <a:noFill/>
        </p:spPr>
        <p:txBody>
          <a:bodyPr wrap="none" rtlCol="0">
            <a:spAutoFit/>
          </a:bodyPr>
          <a:lstStyle/>
          <a:p>
            <a:pPr defTabSz="233789"/>
            <a:r>
              <a:rPr lang="en-US" sz="716" b="1" dirty="0">
                <a:solidFill>
                  <a:srgbClr val="FF0000"/>
                </a:solidFill>
                <a:latin typeface="Calibri" panose="020F0502020204030204"/>
              </a:rPr>
              <a:t>Q31</a:t>
            </a:r>
          </a:p>
        </p:txBody>
      </p:sp>
      <p:pic>
        <p:nvPicPr>
          <p:cNvPr id="8" name="Picture 7">
            <a:extLst>
              <a:ext uri="{FF2B5EF4-FFF2-40B4-BE49-F238E27FC236}">
                <a16:creationId xmlns:a16="http://schemas.microsoft.com/office/drawing/2014/main" id="{14430533-6D3B-40A1-8A65-023E2C48ADF5}"/>
              </a:ext>
            </a:extLst>
          </p:cNvPr>
          <p:cNvPicPr>
            <a:picLocks noChangeAspect="1"/>
          </p:cNvPicPr>
          <p:nvPr/>
        </p:nvPicPr>
        <p:blipFill>
          <a:blip r:embed="rId5"/>
          <a:stretch>
            <a:fillRect/>
          </a:stretch>
        </p:blipFill>
        <p:spPr>
          <a:xfrm>
            <a:off x="4796059" y="2679597"/>
            <a:ext cx="1262921" cy="1477646"/>
          </a:xfrm>
          <a:prstGeom prst="rect">
            <a:avLst/>
          </a:prstGeom>
        </p:spPr>
      </p:pic>
      <p:sp>
        <p:nvSpPr>
          <p:cNvPr id="9" name="TextBox 8">
            <a:extLst>
              <a:ext uri="{FF2B5EF4-FFF2-40B4-BE49-F238E27FC236}">
                <a16:creationId xmlns:a16="http://schemas.microsoft.com/office/drawing/2014/main" id="{E2439C41-F490-4B46-9197-BE7B63887CAF}"/>
              </a:ext>
            </a:extLst>
          </p:cNvPr>
          <p:cNvSpPr txBox="1"/>
          <p:nvPr/>
        </p:nvSpPr>
        <p:spPr>
          <a:xfrm>
            <a:off x="4480711" y="2896084"/>
            <a:ext cx="340158" cy="202491"/>
          </a:xfrm>
          <a:prstGeom prst="rect">
            <a:avLst/>
          </a:prstGeom>
          <a:noFill/>
        </p:spPr>
        <p:txBody>
          <a:bodyPr wrap="none" rtlCol="0">
            <a:spAutoFit/>
          </a:bodyPr>
          <a:lstStyle/>
          <a:p>
            <a:pPr defTabSz="233789"/>
            <a:r>
              <a:rPr lang="en-US" sz="716" b="1" dirty="0">
                <a:solidFill>
                  <a:srgbClr val="FF0000"/>
                </a:solidFill>
                <a:latin typeface="Calibri" panose="020F0502020204030204"/>
              </a:rPr>
              <a:t>Q31</a:t>
            </a:r>
          </a:p>
        </p:txBody>
      </p:sp>
      <p:pic>
        <p:nvPicPr>
          <p:cNvPr id="10" name="Picture 9">
            <a:extLst>
              <a:ext uri="{FF2B5EF4-FFF2-40B4-BE49-F238E27FC236}">
                <a16:creationId xmlns:a16="http://schemas.microsoft.com/office/drawing/2014/main" id="{1B357E25-8F3E-40B7-8DA4-634B16A81890}"/>
              </a:ext>
            </a:extLst>
          </p:cNvPr>
          <p:cNvPicPr>
            <a:picLocks noChangeAspect="1"/>
          </p:cNvPicPr>
          <p:nvPr/>
        </p:nvPicPr>
        <p:blipFill>
          <a:blip r:embed="rId6"/>
          <a:stretch>
            <a:fillRect/>
          </a:stretch>
        </p:blipFill>
        <p:spPr>
          <a:xfrm>
            <a:off x="2996294" y="4313810"/>
            <a:ext cx="1393736" cy="1386269"/>
          </a:xfrm>
          <a:prstGeom prst="rect">
            <a:avLst/>
          </a:prstGeom>
        </p:spPr>
      </p:pic>
      <p:sp>
        <p:nvSpPr>
          <p:cNvPr id="11" name="TextBox 10">
            <a:extLst>
              <a:ext uri="{FF2B5EF4-FFF2-40B4-BE49-F238E27FC236}">
                <a16:creationId xmlns:a16="http://schemas.microsoft.com/office/drawing/2014/main" id="{401372D9-CB48-4AB6-9ADF-2161C06B36A2}"/>
              </a:ext>
            </a:extLst>
          </p:cNvPr>
          <p:cNvSpPr txBox="1"/>
          <p:nvPr/>
        </p:nvSpPr>
        <p:spPr>
          <a:xfrm>
            <a:off x="2701268" y="4313811"/>
            <a:ext cx="340158" cy="202491"/>
          </a:xfrm>
          <a:prstGeom prst="rect">
            <a:avLst/>
          </a:prstGeom>
          <a:noFill/>
        </p:spPr>
        <p:txBody>
          <a:bodyPr wrap="none" rtlCol="0">
            <a:spAutoFit/>
          </a:bodyPr>
          <a:lstStyle/>
          <a:p>
            <a:pPr defTabSz="233789"/>
            <a:r>
              <a:rPr lang="en-US" sz="716" b="1" dirty="0">
                <a:solidFill>
                  <a:srgbClr val="FF0000"/>
                </a:solidFill>
                <a:latin typeface="Calibri" panose="020F0502020204030204"/>
              </a:rPr>
              <a:t>Q32</a:t>
            </a:r>
          </a:p>
        </p:txBody>
      </p:sp>
      <p:pic>
        <p:nvPicPr>
          <p:cNvPr id="12" name="Picture 11">
            <a:extLst>
              <a:ext uri="{FF2B5EF4-FFF2-40B4-BE49-F238E27FC236}">
                <a16:creationId xmlns:a16="http://schemas.microsoft.com/office/drawing/2014/main" id="{2B7CC480-64F1-4567-B7B3-74CFDCC60818}"/>
              </a:ext>
            </a:extLst>
          </p:cNvPr>
          <p:cNvPicPr>
            <a:picLocks noChangeAspect="1"/>
          </p:cNvPicPr>
          <p:nvPr/>
        </p:nvPicPr>
        <p:blipFill>
          <a:blip r:embed="rId7"/>
          <a:stretch>
            <a:fillRect/>
          </a:stretch>
        </p:blipFill>
        <p:spPr>
          <a:xfrm>
            <a:off x="4796059" y="4191665"/>
            <a:ext cx="1262921" cy="1508414"/>
          </a:xfrm>
          <a:prstGeom prst="rect">
            <a:avLst/>
          </a:prstGeom>
        </p:spPr>
      </p:pic>
      <p:sp>
        <p:nvSpPr>
          <p:cNvPr id="13" name="TextBox 12">
            <a:extLst>
              <a:ext uri="{FF2B5EF4-FFF2-40B4-BE49-F238E27FC236}">
                <a16:creationId xmlns:a16="http://schemas.microsoft.com/office/drawing/2014/main" id="{F1131954-CDA5-4DF7-A834-A74490DE7259}"/>
              </a:ext>
            </a:extLst>
          </p:cNvPr>
          <p:cNvSpPr txBox="1"/>
          <p:nvPr/>
        </p:nvSpPr>
        <p:spPr>
          <a:xfrm>
            <a:off x="4482947" y="4313811"/>
            <a:ext cx="340158" cy="202491"/>
          </a:xfrm>
          <a:prstGeom prst="rect">
            <a:avLst/>
          </a:prstGeom>
          <a:noFill/>
        </p:spPr>
        <p:txBody>
          <a:bodyPr wrap="none" rtlCol="0">
            <a:spAutoFit/>
          </a:bodyPr>
          <a:lstStyle/>
          <a:p>
            <a:pPr defTabSz="233789"/>
            <a:r>
              <a:rPr lang="en-US" sz="716" b="1" dirty="0">
                <a:solidFill>
                  <a:srgbClr val="FF0000"/>
                </a:solidFill>
                <a:latin typeface="Calibri" panose="020F0502020204030204"/>
              </a:rPr>
              <a:t>Q33</a:t>
            </a:r>
          </a:p>
        </p:txBody>
      </p:sp>
    </p:spTree>
    <p:extLst>
      <p:ext uri="{BB962C8B-B14F-4D97-AF65-F5344CB8AC3E}">
        <p14:creationId xmlns:p14="http://schemas.microsoft.com/office/powerpoint/2010/main" val="39535533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606EE6-6B25-45A6-85B9-9640ECA24D1F}"/>
              </a:ext>
            </a:extLst>
          </p:cNvPr>
          <p:cNvPicPr>
            <a:picLocks noChangeAspect="1"/>
          </p:cNvPicPr>
          <p:nvPr/>
        </p:nvPicPr>
        <p:blipFill>
          <a:blip r:embed="rId2"/>
          <a:stretch>
            <a:fillRect/>
          </a:stretch>
        </p:blipFill>
        <p:spPr>
          <a:xfrm>
            <a:off x="2995504" y="1080493"/>
            <a:ext cx="1402995" cy="1354877"/>
          </a:xfrm>
          <a:prstGeom prst="rect">
            <a:avLst/>
          </a:prstGeom>
        </p:spPr>
      </p:pic>
      <p:sp>
        <p:nvSpPr>
          <p:cNvPr id="3" name="TextBox 2">
            <a:extLst>
              <a:ext uri="{FF2B5EF4-FFF2-40B4-BE49-F238E27FC236}">
                <a16:creationId xmlns:a16="http://schemas.microsoft.com/office/drawing/2014/main" id="{D3529886-A266-414B-BC1B-74D84F354E16}"/>
              </a:ext>
            </a:extLst>
          </p:cNvPr>
          <p:cNvSpPr txBox="1"/>
          <p:nvPr/>
        </p:nvSpPr>
        <p:spPr>
          <a:xfrm>
            <a:off x="2744506" y="1216021"/>
            <a:ext cx="340158" cy="202491"/>
          </a:xfrm>
          <a:prstGeom prst="rect">
            <a:avLst/>
          </a:prstGeom>
          <a:noFill/>
        </p:spPr>
        <p:txBody>
          <a:bodyPr wrap="none" rtlCol="0">
            <a:spAutoFit/>
          </a:bodyPr>
          <a:lstStyle/>
          <a:p>
            <a:pPr defTabSz="233789"/>
            <a:r>
              <a:rPr lang="en-US" sz="716" b="1" dirty="0">
                <a:solidFill>
                  <a:srgbClr val="FF0000"/>
                </a:solidFill>
                <a:latin typeface="Calibri" panose="020F0502020204030204"/>
              </a:rPr>
              <a:t>Q34</a:t>
            </a:r>
          </a:p>
        </p:txBody>
      </p:sp>
      <p:pic>
        <p:nvPicPr>
          <p:cNvPr id="4" name="Picture 3">
            <a:extLst>
              <a:ext uri="{FF2B5EF4-FFF2-40B4-BE49-F238E27FC236}">
                <a16:creationId xmlns:a16="http://schemas.microsoft.com/office/drawing/2014/main" id="{A2D7E67F-C9DA-4069-A3D2-9B88DE9B6DFA}"/>
              </a:ext>
            </a:extLst>
          </p:cNvPr>
          <p:cNvPicPr>
            <a:picLocks noChangeAspect="1"/>
          </p:cNvPicPr>
          <p:nvPr/>
        </p:nvPicPr>
        <p:blipFill>
          <a:blip r:embed="rId3"/>
          <a:stretch>
            <a:fillRect/>
          </a:stretch>
        </p:blipFill>
        <p:spPr>
          <a:xfrm>
            <a:off x="4708039" y="1080493"/>
            <a:ext cx="1496066" cy="1354877"/>
          </a:xfrm>
          <a:prstGeom prst="rect">
            <a:avLst/>
          </a:prstGeom>
        </p:spPr>
      </p:pic>
      <p:sp>
        <p:nvSpPr>
          <p:cNvPr id="5" name="TextBox 4">
            <a:extLst>
              <a:ext uri="{FF2B5EF4-FFF2-40B4-BE49-F238E27FC236}">
                <a16:creationId xmlns:a16="http://schemas.microsoft.com/office/drawing/2014/main" id="{0809840A-FABB-4294-806F-F6407F60D25F}"/>
              </a:ext>
            </a:extLst>
          </p:cNvPr>
          <p:cNvSpPr txBox="1"/>
          <p:nvPr/>
        </p:nvSpPr>
        <p:spPr>
          <a:xfrm>
            <a:off x="4631636" y="1216020"/>
            <a:ext cx="397563" cy="202491"/>
          </a:xfrm>
          <a:prstGeom prst="rect">
            <a:avLst/>
          </a:prstGeom>
          <a:noFill/>
        </p:spPr>
        <p:txBody>
          <a:bodyPr wrap="square" rtlCol="0">
            <a:spAutoFit/>
          </a:bodyPr>
          <a:lstStyle/>
          <a:p>
            <a:pPr defTabSz="233789"/>
            <a:r>
              <a:rPr lang="en-US" sz="716" b="1" dirty="0">
                <a:solidFill>
                  <a:srgbClr val="FF0000"/>
                </a:solidFill>
                <a:latin typeface="Calibri" panose="020F0502020204030204"/>
              </a:rPr>
              <a:t>Q36</a:t>
            </a:r>
          </a:p>
        </p:txBody>
      </p:sp>
      <p:pic>
        <p:nvPicPr>
          <p:cNvPr id="6" name="Picture 5">
            <a:extLst>
              <a:ext uri="{FF2B5EF4-FFF2-40B4-BE49-F238E27FC236}">
                <a16:creationId xmlns:a16="http://schemas.microsoft.com/office/drawing/2014/main" id="{B339DB66-EA7B-4015-A3ED-CB57BECAAEF0}"/>
              </a:ext>
            </a:extLst>
          </p:cNvPr>
          <p:cNvPicPr>
            <a:picLocks noChangeAspect="1"/>
          </p:cNvPicPr>
          <p:nvPr/>
        </p:nvPicPr>
        <p:blipFill>
          <a:blip r:embed="rId4"/>
          <a:stretch>
            <a:fillRect/>
          </a:stretch>
        </p:blipFill>
        <p:spPr>
          <a:xfrm>
            <a:off x="2995505" y="2814476"/>
            <a:ext cx="1457563" cy="1354877"/>
          </a:xfrm>
          <a:prstGeom prst="rect">
            <a:avLst/>
          </a:prstGeom>
        </p:spPr>
      </p:pic>
      <p:sp>
        <p:nvSpPr>
          <p:cNvPr id="7" name="TextBox 6">
            <a:extLst>
              <a:ext uri="{FF2B5EF4-FFF2-40B4-BE49-F238E27FC236}">
                <a16:creationId xmlns:a16="http://schemas.microsoft.com/office/drawing/2014/main" id="{BB85E616-5448-4137-AA14-ED34CD626FDB}"/>
              </a:ext>
            </a:extLst>
          </p:cNvPr>
          <p:cNvSpPr txBox="1"/>
          <p:nvPr/>
        </p:nvSpPr>
        <p:spPr>
          <a:xfrm>
            <a:off x="2744506" y="3077211"/>
            <a:ext cx="340157" cy="202491"/>
          </a:xfrm>
          <a:prstGeom prst="rect">
            <a:avLst/>
          </a:prstGeom>
          <a:noFill/>
        </p:spPr>
        <p:txBody>
          <a:bodyPr wrap="square" rtlCol="0">
            <a:spAutoFit/>
          </a:bodyPr>
          <a:lstStyle/>
          <a:p>
            <a:pPr defTabSz="233789"/>
            <a:r>
              <a:rPr lang="en-US" sz="716" b="1" dirty="0">
                <a:solidFill>
                  <a:srgbClr val="FF0000"/>
                </a:solidFill>
                <a:latin typeface="Calibri" panose="020F0502020204030204"/>
              </a:rPr>
              <a:t>Q37</a:t>
            </a:r>
          </a:p>
        </p:txBody>
      </p:sp>
      <p:pic>
        <p:nvPicPr>
          <p:cNvPr id="8" name="Picture 7">
            <a:extLst>
              <a:ext uri="{FF2B5EF4-FFF2-40B4-BE49-F238E27FC236}">
                <a16:creationId xmlns:a16="http://schemas.microsoft.com/office/drawing/2014/main" id="{5A0AC641-1971-4EFE-A273-23460B3ED878}"/>
              </a:ext>
            </a:extLst>
          </p:cNvPr>
          <p:cNvPicPr>
            <a:picLocks noChangeAspect="1"/>
          </p:cNvPicPr>
          <p:nvPr/>
        </p:nvPicPr>
        <p:blipFill>
          <a:blip r:embed="rId5"/>
          <a:stretch>
            <a:fillRect/>
          </a:stretch>
        </p:blipFill>
        <p:spPr>
          <a:xfrm>
            <a:off x="4814036" y="2837522"/>
            <a:ext cx="1152546" cy="1331831"/>
          </a:xfrm>
          <a:prstGeom prst="rect">
            <a:avLst/>
          </a:prstGeom>
        </p:spPr>
      </p:pic>
      <p:sp>
        <p:nvSpPr>
          <p:cNvPr id="9" name="TextBox 8">
            <a:extLst>
              <a:ext uri="{FF2B5EF4-FFF2-40B4-BE49-F238E27FC236}">
                <a16:creationId xmlns:a16="http://schemas.microsoft.com/office/drawing/2014/main" id="{99B9105E-D779-4CEF-A33A-6EEBA1DAFB2A}"/>
              </a:ext>
            </a:extLst>
          </p:cNvPr>
          <p:cNvSpPr txBox="1"/>
          <p:nvPr/>
        </p:nvSpPr>
        <p:spPr>
          <a:xfrm>
            <a:off x="4631637" y="3077210"/>
            <a:ext cx="397562" cy="202491"/>
          </a:xfrm>
          <a:prstGeom prst="rect">
            <a:avLst/>
          </a:prstGeom>
          <a:noFill/>
        </p:spPr>
        <p:txBody>
          <a:bodyPr wrap="square" rtlCol="0">
            <a:spAutoFit/>
          </a:bodyPr>
          <a:lstStyle/>
          <a:p>
            <a:pPr defTabSz="233789"/>
            <a:r>
              <a:rPr lang="en-US" sz="716" b="1" dirty="0">
                <a:solidFill>
                  <a:srgbClr val="FF0000"/>
                </a:solidFill>
                <a:latin typeface="Calibri" panose="020F0502020204030204"/>
              </a:rPr>
              <a:t>Q38</a:t>
            </a:r>
          </a:p>
        </p:txBody>
      </p:sp>
      <p:pic>
        <p:nvPicPr>
          <p:cNvPr id="10" name="Picture 9">
            <a:extLst>
              <a:ext uri="{FF2B5EF4-FFF2-40B4-BE49-F238E27FC236}">
                <a16:creationId xmlns:a16="http://schemas.microsoft.com/office/drawing/2014/main" id="{D25020B2-FB11-45DF-930A-F3910C274E8C}"/>
              </a:ext>
            </a:extLst>
          </p:cNvPr>
          <p:cNvPicPr>
            <a:picLocks noChangeAspect="1"/>
          </p:cNvPicPr>
          <p:nvPr/>
        </p:nvPicPr>
        <p:blipFill>
          <a:blip r:embed="rId6"/>
          <a:stretch>
            <a:fillRect/>
          </a:stretch>
        </p:blipFill>
        <p:spPr>
          <a:xfrm>
            <a:off x="2827177" y="4226949"/>
            <a:ext cx="1660208" cy="1708859"/>
          </a:xfrm>
          <a:prstGeom prst="rect">
            <a:avLst/>
          </a:prstGeom>
        </p:spPr>
      </p:pic>
      <p:sp>
        <p:nvSpPr>
          <p:cNvPr id="11" name="TextBox 10">
            <a:extLst>
              <a:ext uri="{FF2B5EF4-FFF2-40B4-BE49-F238E27FC236}">
                <a16:creationId xmlns:a16="http://schemas.microsoft.com/office/drawing/2014/main" id="{6B10D80D-8260-43DC-9D8A-EAAE441EC44F}"/>
              </a:ext>
            </a:extLst>
          </p:cNvPr>
          <p:cNvSpPr txBox="1"/>
          <p:nvPr/>
        </p:nvSpPr>
        <p:spPr>
          <a:xfrm>
            <a:off x="2744507" y="4694296"/>
            <a:ext cx="340156" cy="202491"/>
          </a:xfrm>
          <a:prstGeom prst="rect">
            <a:avLst/>
          </a:prstGeom>
          <a:noFill/>
        </p:spPr>
        <p:txBody>
          <a:bodyPr wrap="square" rtlCol="0">
            <a:spAutoFit/>
          </a:bodyPr>
          <a:lstStyle/>
          <a:p>
            <a:pPr defTabSz="233789"/>
            <a:r>
              <a:rPr lang="en-US" sz="716" b="1" dirty="0">
                <a:solidFill>
                  <a:srgbClr val="FF0000"/>
                </a:solidFill>
                <a:latin typeface="Calibri" panose="020F0502020204030204"/>
              </a:rPr>
              <a:t>Q39</a:t>
            </a:r>
          </a:p>
        </p:txBody>
      </p:sp>
      <p:pic>
        <p:nvPicPr>
          <p:cNvPr id="12" name="Picture 11">
            <a:extLst>
              <a:ext uri="{FF2B5EF4-FFF2-40B4-BE49-F238E27FC236}">
                <a16:creationId xmlns:a16="http://schemas.microsoft.com/office/drawing/2014/main" id="{38E7FE6C-4FB1-4C50-9576-89EC71C0CF37}"/>
              </a:ext>
            </a:extLst>
          </p:cNvPr>
          <p:cNvPicPr>
            <a:picLocks noChangeAspect="1"/>
          </p:cNvPicPr>
          <p:nvPr/>
        </p:nvPicPr>
        <p:blipFill>
          <a:blip r:embed="rId7"/>
          <a:stretch>
            <a:fillRect/>
          </a:stretch>
        </p:blipFill>
        <p:spPr>
          <a:xfrm>
            <a:off x="4642911" y="4419016"/>
            <a:ext cx="1561194" cy="1454141"/>
          </a:xfrm>
          <a:prstGeom prst="rect">
            <a:avLst/>
          </a:prstGeom>
        </p:spPr>
      </p:pic>
      <p:sp>
        <p:nvSpPr>
          <p:cNvPr id="13" name="TextBox 12">
            <a:extLst>
              <a:ext uri="{FF2B5EF4-FFF2-40B4-BE49-F238E27FC236}">
                <a16:creationId xmlns:a16="http://schemas.microsoft.com/office/drawing/2014/main" id="{AE8711BF-57E1-49F0-ADFB-EEE4EC0E3ED1}"/>
              </a:ext>
            </a:extLst>
          </p:cNvPr>
          <p:cNvSpPr txBox="1"/>
          <p:nvPr/>
        </p:nvSpPr>
        <p:spPr>
          <a:xfrm>
            <a:off x="4631636" y="4694296"/>
            <a:ext cx="397561" cy="202491"/>
          </a:xfrm>
          <a:prstGeom prst="rect">
            <a:avLst/>
          </a:prstGeom>
          <a:noFill/>
        </p:spPr>
        <p:txBody>
          <a:bodyPr wrap="square" rtlCol="0">
            <a:spAutoFit/>
          </a:bodyPr>
          <a:lstStyle/>
          <a:p>
            <a:pPr defTabSz="233789"/>
            <a:r>
              <a:rPr lang="en-US" sz="716" b="1" dirty="0">
                <a:solidFill>
                  <a:srgbClr val="FF0000"/>
                </a:solidFill>
                <a:latin typeface="Calibri" panose="020F0502020204030204"/>
              </a:rPr>
              <a:t>Q40</a:t>
            </a:r>
          </a:p>
        </p:txBody>
      </p:sp>
    </p:spTree>
    <p:extLst>
      <p:ext uri="{BB962C8B-B14F-4D97-AF65-F5344CB8AC3E}">
        <p14:creationId xmlns:p14="http://schemas.microsoft.com/office/powerpoint/2010/main" val="29480380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FD88A3-91F2-4AC7-A26F-86F7AC12389A}"/>
              </a:ext>
            </a:extLst>
          </p:cNvPr>
          <p:cNvPicPr>
            <a:picLocks noChangeAspect="1"/>
          </p:cNvPicPr>
          <p:nvPr/>
        </p:nvPicPr>
        <p:blipFill>
          <a:blip r:embed="rId2"/>
          <a:stretch>
            <a:fillRect/>
          </a:stretch>
        </p:blipFill>
        <p:spPr>
          <a:xfrm>
            <a:off x="2972494" y="954170"/>
            <a:ext cx="1427899" cy="1559840"/>
          </a:xfrm>
          <a:prstGeom prst="rect">
            <a:avLst/>
          </a:prstGeom>
        </p:spPr>
      </p:pic>
      <p:pic>
        <p:nvPicPr>
          <p:cNvPr id="7" name="Picture 6">
            <a:extLst>
              <a:ext uri="{FF2B5EF4-FFF2-40B4-BE49-F238E27FC236}">
                <a16:creationId xmlns:a16="http://schemas.microsoft.com/office/drawing/2014/main" id="{752AB7D5-AF61-4264-B0FE-95DBBD65C33C}"/>
              </a:ext>
            </a:extLst>
          </p:cNvPr>
          <p:cNvPicPr>
            <a:picLocks noChangeAspect="1"/>
          </p:cNvPicPr>
          <p:nvPr/>
        </p:nvPicPr>
        <p:blipFill>
          <a:blip r:embed="rId3"/>
          <a:stretch>
            <a:fillRect/>
          </a:stretch>
        </p:blipFill>
        <p:spPr>
          <a:xfrm>
            <a:off x="4673009" y="895616"/>
            <a:ext cx="1564575" cy="1676948"/>
          </a:xfrm>
          <a:prstGeom prst="rect">
            <a:avLst/>
          </a:prstGeom>
        </p:spPr>
      </p:pic>
      <p:sp>
        <p:nvSpPr>
          <p:cNvPr id="8" name="TextBox 7">
            <a:extLst>
              <a:ext uri="{FF2B5EF4-FFF2-40B4-BE49-F238E27FC236}">
                <a16:creationId xmlns:a16="http://schemas.microsoft.com/office/drawing/2014/main" id="{CF4E7242-3B77-416A-9550-D769AE6E605B}"/>
              </a:ext>
            </a:extLst>
          </p:cNvPr>
          <p:cNvSpPr txBox="1"/>
          <p:nvPr/>
        </p:nvSpPr>
        <p:spPr>
          <a:xfrm>
            <a:off x="4499536" y="1336733"/>
            <a:ext cx="389019" cy="202491"/>
          </a:xfrm>
          <a:prstGeom prst="rect">
            <a:avLst/>
          </a:prstGeom>
          <a:noFill/>
        </p:spPr>
        <p:txBody>
          <a:bodyPr wrap="square" rtlCol="0">
            <a:spAutoFit/>
          </a:bodyPr>
          <a:lstStyle/>
          <a:p>
            <a:pPr defTabSz="233789"/>
            <a:r>
              <a:rPr lang="en-US" sz="716" b="1" dirty="0">
                <a:solidFill>
                  <a:srgbClr val="FF0000"/>
                </a:solidFill>
                <a:latin typeface="Calibri" panose="020F0502020204030204"/>
              </a:rPr>
              <a:t>Q41</a:t>
            </a:r>
          </a:p>
        </p:txBody>
      </p:sp>
      <p:pic>
        <p:nvPicPr>
          <p:cNvPr id="9" name="Picture 8">
            <a:extLst>
              <a:ext uri="{FF2B5EF4-FFF2-40B4-BE49-F238E27FC236}">
                <a16:creationId xmlns:a16="http://schemas.microsoft.com/office/drawing/2014/main" id="{99F00B91-5EB4-43F3-8BBD-8249A8495112}"/>
              </a:ext>
            </a:extLst>
          </p:cNvPr>
          <p:cNvPicPr>
            <a:picLocks noChangeAspect="1"/>
          </p:cNvPicPr>
          <p:nvPr/>
        </p:nvPicPr>
        <p:blipFill>
          <a:blip r:embed="rId4"/>
          <a:stretch>
            <a:fillRect/>
          </a:stretch>
        </p:blipFill>
        <p:spPr>
          <a:xfrm>
            <a:off x="3046142" y="2901947"/>
            <a:ext cx="1244372" cy="1430364"/>
          </a:xfrm>
          <a:prstGeom prst="rect">
            <a:avLst/>
          </a:prstGeom>
        </p:spPr>
      </p:pic>
      <p:sp>
        <p:nvSpPr>
          <p:cNvPr id="10" name="TextBox 9">
            <a:extLst>
              <a:ext uri="{FF2B5EF4-FFF2-40B4-BE49-F238E27FC236}">
                <a16:creationId xmlns:a16="http://schemas.microsoft.com/office/drawing/2014/main" id="{157334B2-DC68-462A-8307-EE719A3E5629}"/>
              </a:ext>
            </a:extLst>
          </p:cNvPr>
          <p:cNvSpPr txBox="1"/>
          <p:nvPr/>
        </p:nvSpPr>
        <p:spPr>
          <a:xfrm>
            <a:off x="2740292" y="3033094"/>
            <a:ext cx="375920" cy="202491"/>
          </a:xfrm>
          <a:prstGeom prst="rect">
            <a:avLst/>
          </a:prstGeom>
          <a:noFill/>
        </p:spPr>
        <p:txBody>
          <a:bodyPr wrap="square" rtlCol="0">
            <a:spAutoFit/>
          </a:bodyPr>
          <a:lstStyle/>
          <a:p>
            <a:pPr defTabSz="233789"/>
            <a:r>
              <a:rPr lang="en-US" sz="716" b="1" dirty="0">
                <a:solidFill>
                  <a:srgbClr val="FF0000"/>
                </a:solidFill>
                <a:latin typeface="Calibri" panose="020F0502020204030204"/>
              </a:rPr>
              <a:t>Q42</a:t>
            </a:r>
          </a:p>
        </p:txBody>
      </p:sp>
      <p:pic>
        <p:nvPicPr>
          <p:cNvPr id="11" name="Picture 10">
            <a:extLst>
              <a:ext uri="{FF2B5EF4-FFF2-40B4-BE49-F238E27FC236}">
                <a16:creationId xmlns:a16="http://schemas.microsoft.com/office/drawing/2014/main" id="{F332001F-1C15-43D5-B6E1-9FEABAA7F92B}"/>
              </a:ext>
            </a:extLst>
          </p:cNvPr>
          <p:cNvPicPr>
            <a:picLocks noChangeAspect="1"/>
          </p:cNvPicPr>
          <p:nvPr/>
        </p:nvPicPr>
        <p:blipFill>
          <a:blip r:embed="rId5"/>
          <a:stretch>
            <a:fillRect/>
          </a:stretch>
        </p:blipFill>
        <p:spPr>
          <a:xfrm>
            <a:off x="4750535" y="2572565"/>
            <a:ext cx="1409522" cy="1840290"/>
          </a:xfrm>
          <a:prstGeom prst="rect">
            <a:avLst/>
          </a:prstGeom>
        </p:spPr>
      </p:pic>
      <p:sp>
        <p:nvSpPr>
          <p:cNvPr id="12" name="TextBox 11">
            <a:extLst>
              <a:ext uri="{FF2B5EF4-FFF2-40B4-BE49-F238E27FC236}">
                <a16:creationId xmlns:a16="http://schemas.microsoft.com/office/drawing/2014/main" id="{BEB95D90-3663-4D1F-B1A7-C7498B66238B}"/>
              </a:ext>
            </a:extLst>
          </p:cNvPr>
          <p:cNvSpPr txBox="1"/>
          <p:nvPr/>
        </p:nvSpPr>
        <p:spPr>
          <a:xfrm>
            <a:off x="4499537" y="3033094"/>
            <a:ext cx="389018" cy="202491"/>
          </a:xfrm>
          <a:prstGeom prst="rect">
            <a:avLst/>
          </a:prstGeom>
          <a:noFill/>
        </p:spPr>
        <p:txBody>
          <a:bodyPr wrap="square" rtlCol="0">
            <a:spAutoFit/>
          </a:bodyPr>
          <a:lstStyle/>
          <a:p>
            <a:pPr defTabSz="233789"/>
            <a:r>
              <a:rPr lang="en-US" sz="716" b="1" dirty="0">
                <a:solidFill>
                  <a:srgbClr val="FF0000"/>
                </a:solidFill>
                <a:latin typeface="Calibri" panose="020F0502020204030204"/>
              </a:rPr>
              <a:t>Q43</a:t>
            </a:r>
          </a:p>
        </p:txBody>
      </p:sp>
      <p:pic>
        <p:nvPicPr>
          <p:cNvPr id="13" name="Picture 12">
            <a:extLst>
              <a:ext uri="{FF2B5EF4-FFF2-40B4-BE49-F238E27FC236}">
                <a16:creationId xmlns:a16="http://schemas.microsoft.com/office/drawing/2014/main" id="{7D7FF56E-3016-448E-84F9-BF1A2289052A}"/>
              </a:ext>
            </a:extLst>
          </p:cNvPr>
          <p:cNvPicPr>
            <a:picLocks noChangeAspect="1"/>
          </p:cNvPicPr>
          <p:nvPr/>
        </p:nvPicPr>
        <p:blipFill>
          <a:blip r:embed="rId6"/>
          <a:stretch>
            <a:fillRect/>
          </a:stretch>
        </p:blipFill>
        <p:spPr>
          <a:xfrm>
            <a:off x="3116212" y="4572069"/>
            <a:ext cx="1174302" cy="1303735"/>
          </a:xfrm>
          <a:prstGeom prst="rect">
            <a:avLst/>
          </a:prstGeom>
        </p:spPr>
      </p:pic>
      <p:sp>
        <p:nvSpPr>
          <p:cNvPr id="14" name="TextBox 13">
            <a:extLst>
              <a:ext uri="{FF2B5EF4-FFF2-40B4-BE49-F238E27FC236}">
                <a16:creationId xmlns:a16="http://schemas.microsoft.com/office/drawing/2014/main" id="{B51FF5AA-FF70-4E98-8016-7DD19B97C88C}"/>
              </a:ext>
            </a:extLst>
          </p:cNvPr>
          <p:cNvSpPr txBox="1"/>
          <p:nvPr/>
        </p:nvSpPr>
        <p:spPr>
          <a:xfrm>
            <a:off x="2740292" y="4572068"/>
            <a:ext cx="375920" cy="202491"/>
          </a:xfrm>
          <a:prstGeom prst="rect">
            <a:avLst/>
          </a:prstGeom>
          <a:noFill/>
        </p:spPr>
        <p:txBody>
          <a:bodyPr wrap="square" rtlCol="0">
            <a:spAutoFit/>
          </a:bodyPr>
          <a:lstStyle/>
          <a:p>
            <a:pPr defTabSz="233789"/>
            <a:r>
              <a:rPr lang="en-US" sz="716" b="1" dirty="0">
                <a:solidFill>
                  <a:srgbClr val="FF0000"/>
                </a:solidFill>
                <a:latin typeface="Calibri" panose="020F0502020204030204"/>
              </a:rPr>
              <a:t>Q44</a:t>
            </a:r>
          </a:p>
        </p:txBody>
      </p:sp>
      <p:pic>
        <p:nvPicPr>
          <p:cNvPr id="15" name="Picture 14">
            <a:extLst>
              <a:ext uri="{FF2B5EF4-FFF2-40B4-BE49-F238E27FC236}">
                <a16:creationId xmlns:a16="http://schemas.microsoft.com/office/drawing/2014/main" id="{FFB9EC2D-1F4F-4814-8D7E-237F86113DF4}"/>
              </a:ext>
            </a:extLst>
          </p:cNvPr>
          <p:cNvPicPr>
            <a:picLocks noChangeAspect="1"/>
          </p:cNvPicPr>
          <p:nvPr/>
        </p:nvPicPr>
        <p:blipFill>
          <a:blip r:embed="rId7"/>
          <a:stretch>
            <a:fillRect/>
          </a:stretch>
        </p:blipFill>
        <p:spPr>
          <a:xfrm>
            <a:off x="4888556" y="4412855"/>
            <a:ext cx="1271501" cy="1563198"/>
          </a:xfrm>
          <a:prstGeom prst="rect">
            <a:avLst/>
          </a:prstGeom>
        </p:spPr>
      </p:pic>
      <p:sp>
        <p:nvSpPr>
          <p:cNvPr id="16" name="TextBox 15">
            <a:extLst>
              <a:ext uri="{FF2B5EF4-FFF2-40B4-BE49-F238E27FC236}">
                <a16:creationId xmlns:a16="http://schemas.microsoft.com/office/drawing/2014/main" id="{C7C3A73F-48C4-47EB-94C4-BD7C4C55ECBE}"/>
              </a:ext>
            </a:extLst>
          </p:cNvPr>
          <p:cNvSpPr txBox="1"/>
          <p:nvPr/>
        </p:nvSpPr>
        <p:spPr>
          <a:xfrm>
            <a:off x="4499536" y="4572067"/>
            <a:ext cx="353951" cy="202491"/>
          </a:xfrm>
          <a:prstGeom prst="rect">
            <a:avLst/>
          </a:prstGeom>
          <a:noFill/>
        </p:spPr>
        <p:txBody>
          <a:bodyPr wrap="square" rtlCol="0">
            <a:spAutoFit/>
          </a:bodyPr>
          <a:lstStyle/>
          <a:p>
            <a:pPr defTabSz="233789"/>
            <a:r>
              <a:rPr lang="en-US" sz="716" b="1" dirty="0">
                <a:solidFill>
                  <a:srgbClr val="FF0000"/>
                </a:solidFill>
                <a:latin typeface="Calibri" panose="020F0502020204030204"/>
              </a:rPr>
              <a:t>Q45</a:t>
            </a:r>
          </a:p>
        </p:txBody>
      </p:sp>
      <p:sp>
        <p:nvSpPr>
          <p:cNvPr id="5" name="TextBox 4">
            <a:extLst>
              <a:ext uri="{FF2B5EF4-FFF2-40B4-BE49-F238E27FC236}">
                <a16:creationId xmlns:a16="http://schemas.microsoft.com/office/drawing/2014/main" id="{938B2523-C020-4849-91D7-A41611135942}"/>
              </a:ext>
            </a:extLst>
          </p:cNvPr>
          <p:cNvSpPr txBox="1"/>
          <p:nvPr/>
        </p:nvSpPr>
        <p:spPr>
          <a:xfrm>
            <a:off x="2740292" y="1336733"/>
            <a:ext cx="375920" cy="202491"/>
          </a:xfrm>
          <a:prstGeom prst="rect">
            <a:avLst/>
          </a:prstGeom>
          <a:noFill/>
        </p:spPr>
        <p:txBody>
          <a:bodyPr wrap="square" rtlCol="0">
            <a:spAutoFit/>
          </a:bodyPr>
          <a:lstStyle/>
          <a:p>
            <a:pPr defTabSz="233789"/>
            <a:r>
              <a:rPr lang="en-US" sz="716" b="1" dirty="0">
                <a:solidFill>
                  <a:srgbClr val="FF0000"/>
                </a:solidFill>
                <a:latin typeface="Calibri" panose="020F0502020204030204"/>
              </a:rPr>
              <a:t>Q40</a:t>
            </a:r>
          </a:p>
        </p:txBody>
      </p:sp>
    </p:spTree>
    <p:extLst>
      <p:ext uri="{BB962C8B-B14F-4D97-AF65-F5344CB8AC3E}">
        <p14:creationId xmlns:p14="http://schemas.microsoft.com/office/powerpoint/2010/main" val="23762546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4C61D2-1A3F-4F1D-A08A-47FDEB7CA279}"/>
              </a:ext>
            </a:extLst>
          </p:cNvPr>
          <p:cNvPicPr>
            <a:picLocks noChangeAspect="1"/>
          </p:cNvPicPr>
          <p:nvPr/>
        </p:nvPicPr>
        <p:blipFill>
          <a:blip r:embed="rId2"/>
          <a:stretch>
            <a:fillRect/>
          </a:stretch>
        </p:blipFill>
        <p:spPr>
          <a:xfrm>
            <a:off x="4810667" y="1021233"/>
            <a:ext cx="1364200" cy="1447829"/>
          </a:xfrm>
          <a:prstGeom prst="rect">
            <a:avLst/>
          </a:prstGeom>
        </p:spPr>
      </p:pic>
      <p:sp>
        <p:nvSpPr>
          <p:cNvPr id="5" name="TextBox 4">
            <a:extLst>
              <a:ext uri="{FF2B5EF4-FFF2-40B4-BE49-F238E27FC236}">
                <a16:creationId xmlns:a16="http://schemas.microsoft.com/office/drawing/2014/main" id="{FE3C2A17-1B0F-414E-9E12-39EBD27E1DF8}"/>
              </a:ext>
            </a:extLst>
          </p:cNvPr>
          <p:cNvSpPr txBox="1"/>
          <p:nvPr/>
        </p:nvSpPr>
        <p:spPr>
          <a:xfrm>
            <a:off x="4685168" y="1217277"/>
            <a:ext cx="344032" cy="202491"/>
          </a:xfrm>
          <a:prstGeom prst="rect">
            <a:avLst/>
          </a:prstGeom>
          <a:noFill/>
        </p:spPr>
        <p:txBody>
          <a:bodyPr wrap="square" rtlCol="0">
            <a:spAutoFit/>
          </a:bodyPr>
          <a:lstStyle/>
          <a:p>
            <a:pPr defTabSz="233789"/>
            <a:r>
              <a:rPr lang="en-US" sz="716" b="1" dirty="0">
                <a:solidFill>
                  <a:srgbClr val="FF0000"/>
                </a:solidFill>
                <a:latin typeface="Calibri" panose="020F0502020204030204"/>
              </a:rPr>
              <a:t>Q48</a:t>
            </a:r>
          </a:p>
        </p:txBody>
      </p:sp>
      <p:pic>
        <p:nvPicPr>
          <p:cNvPr id="6" name="Picture 5">
            <a:extLst>
              <a:ext uri="{FF2B5EF4-FFF2-40B4-BE49-F238E27FC236}">
                <a16:creationId xmlns:a16="http://schemas.microsoft.com/office/drawing/2014/main" id="{C9E817F9-2331-4180-B7EB-38CCB64DA36E}"/>
              </a:ext>
            </a:extLst>
          </p:cNvPr>
          <p:cNvPicPr>
            <a:picLocks noChangeAspect="1"/>
          </p:cNvPicPr>
          <p:nvPr/>
        </p:nvPicPr>
        <p:blipFill>
          <a:blip r:embed="rId3"/>
          <a:stretch>
            <a:fillRect/>
          </a:stretch>
        </p:blipFill>
        <p:spPr>
          <a:xfrm>
            <a:off x="2975863" y="2572429"/>
            <a:ext cx="1485833" cy="1687303"/>
          </a:xfrm>
          <a:prstGeom prst="rect">
            <a:avLst/>
          </a:prstGeom>
        </p:spPr>
      </p:pic>
      <p:sp>
        <p:nvSpPr>
          <p:cNvPr id="7" name="TextBox 6">
            <a:extLst>
              <a:ext uri="{FF2B5EF4-FFF2-40B4-BE49-F238E27FC236}">
                <a16:creationId xmlns:a16="http://schemas.microsoft.com/office/drawing/2014/main" id="{17D395F3-4277-4CB6-A513-05F83DA3FDCE}"/>
              </a:ext>
            </a:extLst>
          </p:cNvPr>
          <p:cNvSpPr txBox="1"/>
          <p:nvPr/>
        </p:nvSpPr>
        <p:spPr>
          <a:xfrm>
            <a:off x="2918800" y="2840316"/>
            <a:ext cx="357800" cy="202491"/>
          </a:xfrm>
          <a:prstGeom prst="rect">
            <a:avLst/>
          </a:prstGeom>
          <a:noFill/>
        </p:spPr>
        <p:txBody>
          <a:bodyPr wrap="square" rtlCol="0">
            <a:spAutoFit/>
          </a:bodyPr>
          <a:lstStyle/>
          <a:p>
            <a:pPr defTabSz="233789"/>
            <a:r>
              <a:rPr lang="en-US" sz="716" b="1" dirty="0">
                <a:solidFill>
                  <a:srgbClr val="FF0000"/>
                </a:solidFill>
                <a:latin typeface="Calibri" panose="020F0502020204030204"/>
              </a:rPr>
              <a:t>Q49</a:t>
            </a:r>
          </a:p>
        </p:txBody>
      </p:sp>
      <p:pic>
        <p:nvPicPr>
          <p:cNvPr id="8" name="Picture 7">
            <a:extLst>
              <a:ext uri="{FF2B5EF4-FFF2-40B4-BE49-F238E27FC236}">
                <a16:creationId xmlns:a16="http://schemas.microsoft.com/office/drawing/2014/main" id="{20097110-BFF8-474C-AC53-EC127710D230}"/>
              </a:ext>
            </a:extLst>
          </p:cNvPr>
          <p:cNvPicPr>
            <a:picLocks noChangeAspect="1"/>
          </p:cNvPicPr>
          <p:nvPr/>
        </p:nvPicPr>
        <p:blipFill>
          <a:blip r:embed="rId4"/>
          <a:stretch>
            <a:fillRect/>
          </a:stretch>
        </p:blipFill>
        <p:spPr>
          <a:xfrm>
            <a:off x="3088051" y="969282"/>
            <a:ext cx="1243784" cy="1499780"/>
          </a:xfrm>
          <a:prstGeom prst="rect">
            <a:avLst/>
          </a:prstGeom>
        </p:spPr>
      </p:pic>
      <p:pic>
        <p:nvPicPr>
          <p:cNvPr id="9" name="Picture 8">
            <a:extLst>
              <a:ext uri="{FF2B5EF4-FFF2-40B4-BE49-F238E27FC236}">
                <a16:creationId xmlns:a16="http://schemas.microsoft.com/office/drawing/2014/main" id="{B67CE4E3-D4A7-42F8-86DD-9C146ED90787}"/>
              </a:ext>
            </a:extLst>
          </p:cNvPr>
          <p:cNvPicPr>
            <a:picLocks noChangeAspect="1"/>
          </p:cNvPicPr>
          <p:nvPr/>
        </p:nvPicPr>
        <p:blipFill>
          <a:blip r:embed="rId5"/>
          <a:stretch>
            <a:fillRect/>
          </a:stretch>
        </p:blipFill>
        <p:spPr>
          <a:xfrm>
            <a:off x="4685168" y="2717059"/>
            <a:ext cx="1584128" cy="1542674"/>
          </a:xfrm>
          <a:prstGeom prst="rect">
            <a:avLst/>
          </a:prstGeom>
        </p:spPr>
      </p:pic>
      <p:sp>
        <p:nvSpPr>
          <p:cNvPr id="10" name="TextBox 9">
            <a:extLst>
              <a:ext uri="{FF2B5EF4-FFF2-40B4-BE49-F238E27FC236}">
                <a16:creationId xmlns:a16="http://schemas.microsoft.com/office/drawing/2014/main" id="{042F8BA9-B000-4A82-AA67-D89C3507FE46}"/>
              </a:ext>
            </a:extLst>
          </p:cNvPr>
          <p:cNvSpPr txBox="1"/>
          <p:nvPr/>
        </p:nvSpPr>
        <p:spPr>
          <a:xfrm>
            <a:off x="4676505" y="2840316"/>
            <a:ext cx="344032" cy="202491"/>
          </a:xfrm>
          <a:prstGeom prst="rect">
            <a:avLst/>
          </a:prstGeom>
          <a:noFill/>
        </p:spPr>
        <p:txBody>
          <a:bodyPr wrap="square" rtlCol="0">
            <a:spAutoFit/>
          </a:bodyPr>
          <a:lstStyle/>
          <a:p>
            <a:pPr defTabSz="233789"/>
            <a:r>
              <a:rPr lang="en-US" sz="716" b="1" dirty="0">
                <a:solidFill>
                  <a:srgbClr val="FF0000"/>
                </a:solidFill>
                <a:latin typeface="Calibri" panose="020F0502020204030204"/>
              </a:rPr>
              <a:t>Q51</a:t>
            </a:r>
          </a:p>
        </p:txBody>
      </p:sp>
      <p:pic>
        <p:nvPicPr>
          <p:cNvPr id="11" name="Picture 10">
            <a:extLst>
              <a:ext uri="{FF2B5EF4-FFF2-40B4-BE49-F238E27FC236}">
                <a16:creationId xmlns:a16="http://schemas.microsoft.com/office/drawing/2014/main" id="{27CA4247-ABAA-483A-A1BB-72BF0E94E132}"/>
              </a:ext>
            </a:extLst>
          </p:cNvPr>
          <p:cNvPicPr>
            <a:picLocks noChangeAspect="1"/>
          </p:cNvPicPr>
          <p:nvPr/>
        </p:nvPicPr>
        <p:blipFill>
          <a:blip r:embed="rId6"/>
          <a:stretch>
            <a:fillRect/>
          </a:stretch>
        </p:blipFill>
        <p:spPr>
          <a:xfrm>
            <a:off x="3115493" y="4437919"/>
            <a:ext cx="1243802" cy="1477865"/>
          </a:xfrm>
          <a:prstGeom prst="rect">
            <a:avLst/>
          </a:prstGeom>
        </p:spPr>
      </p:pic>
      <p:sp>
        <p:nvSpPr>
          <p:cNvPr id="12" name="TextBox 11">
            <a:extLst>
              <a:ext uri="{FF2B5EF4-FFF2-40B4-BE49-F238E27FC236}">
                <a16:creationId xmlns:a16="http://schemas.microsoft.com/office/drawing/2014/main" id="{B631ED6F-73F2-40F3-8D85-E8DA34268E9C}"/>
              </a:ext>
            </a:extLst>
          </p:cNvPr>
          <p:cNvSpPr txBox="1"/>
          <p:nvPr/>
        </p:nvSpPr>
        <p:spPr>
          <a:xfrm>
            <a:off x="2918800" y="4463348"/>
            <a:ext cx="357800" cy="202491"/>
          </a:xfrm>
          <a:prstGeom prst="rect">
            <a:avLst/>
          </a:prstGeom>
          <a:noFill/>
        </p:spPr>
        <p:txBody>
          <a:bodyPr wrap="square" rtlCol="0">
            <a:spAutoFit/>
          </a:bodyPr>
          <a:lstStyle/>
          <a:p>
            <a:pPr defTabSz="233789"/>
            <a:r>
              <a:rPr lang="en-US" sz="716" b="1" dirty="0">
                <a:solidFill>
                  <a:srgbClr val="FF0000"/>
                </a:solidFill>
                <a:latin typeface="Calibri" panose="020F0502020204030204"/>
              </a:rPr>
              <a:t>Q52</a:t>
            </a:r>
          </a:p>
        </p:txBody>
      </p:sp>
      <p:pic>
        <p:nvPicPr>
          <p:cNvPr id="13" name="Picture 12">
            <a:extLst>
              <a:ext uri="{FF2B5EF4-FFF2-40B4-BE49-F238E27FC236}">
                <a16:creationId xmlns:a16="http://schemas.microsoft.com/office/drawing/2014/main" id="{44C42A56-32C7-48D5-A125-956CF664AB1A}"/>
              </a:ext>
            </a:extLst>
          </p:cNvPr>
          <p:cNvPicPr>
            <a:picLocks noChangeAspect="1"/>
          </p:cNvPicPr>
          <p:nvPr/>
        </p:nvPicPr>
        <p:blipFill>
          <a:blip r:embed="rId7"/>
          <a:stretch>
            <a:fillRect/>
          </a:stretch>
        </p:blipFill>
        <p:spPr>
          <a:xfrm>
            <a:off x="4838108" y="4365161"/>
            <a:ext cx="1278248" cy="1550622"/>
          </a:xfrm>
          <a:prstGeom prst="rect">
            <a:avLst/>
          </a:prstGeom>
        </p:spPr>
      </p:pic>
      <p:sp>
        <p:nvSpPr>
          <p:cNvPr id="14" name="TextBox 13">
            <a:extLst>
              <a:ext uri="{FF2B5EF4-FFF2-40B4-BE49-F238E27FC236}">
                <a16:creationId xmlns:a16="http://schemas.microsoft.com/office/drawing/2014/main" id="{7AA54AE7-88AB-4BA6-8F37-09296D55DAF9}"/>
              </a:ext>
            </a:extLst>
          </p:cNvPr>
          <p:cNvSpPr txBox="1"/>
          <p:nvPr/>
        </p:nvSpPr>
        <p:spPr>
          <a:xfrm>
            <a:off x="4676504" y="4463347"/>
            <a:ext cx="344031" cy="202491"/>
          </a:xfrm>
          <a:prstGeom prst="rect">
            <a:avLst/>
          </a:prstGeom>
          <a:noFill/>
        </p:spPr>
        <p:txBody>
          <a:bodyPr wrap="square" rtlCol="0">
            <a:spAutoFit/>
          </a:bodyPr>
          <a:lstStyle/>
          <a:p>
            <a:pPr defTabSz="233789"/>
            <a:r>
              <a:rPr lang="en-US" sz="716" b="1" dirty="0">
                <a:solidFill>
                  <a:srgbClr val="FF0000"/>
                </a:solidFill>
                <a:latin typeface="Calibri" panose="020F0502020204030204"/>
              </a:rPr>
              <a:t>Q52</a:t>
            </a:r>
          </a:p>
        </p:txBody>
      </p:sp>
      <p:sp>
        <p:nvSpPr>
          <p:cNvPr id="3" name="TextBox 2">
            <a:extLst>
              <a:ext uri="{FF2B5EF4-FFF2-40B4-BE49-F238E27FC236}">
                <a16:creationId xmlns:a16="http://schemas.microsoft.com/office/drawing/2014/main" id="{9A2568E8-E184-487E-BDEB-10A147E9243E}"/>
              </a:ext>
            </a:extLst>
          </p:cNvPr>
          <p:cNvSpPr txBox="1"/>
          <p:nvPr/>
        </p:nvSpPr>
        <p:spPr>
          <a:xfrm>
            <a:off x="2891358" y="1217278"/>
            <a:ext cx="385242" cy="202491"/>
          </a:xfrm>
          <a:prstGeom prst="rect">
            <a:avLst/>
          </a:prstGeom>
          <a:noFill/>
        </p:spPr>
        <p:txBody>
          <a:bodyPr wrap="square" rtlCol="0">
            <a:spAutoFit/>
          </a:bodyPr>
          <a:lstStyle/>
          <a:p>
            <a:pPr defTabSz="233789"/>
            <a:r>
              <a:rPr lang="en-US" sz="716" b="1" dirty="0">
                <a:solidFill>
                  <a:srgbClr val="FF0000"/>
                </a:solidFill>
                <a:latin typeface="Calibri" panose="020F0502020204030204"/>
              </a:rPr>
              <a:t>Q47</a:t>
            </a:r>
          </a:p>
        </p:txBody>
      </p:sp>
    </p:spTree>
    <p:extLst>
      <p:ext uri="{BB962C8B-B14F-4D97-AF65-F5344CB8AC3E}">
        <p14:creationId xmlns:p14="http://schemas.microsoft.com/office/powerpoint/2010/main" val="3349693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039091" y="6301582"/>
            <a:ext cx="7086600"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VOIR DIRE INTERNATIONAL, LLC</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092" y="6305491"/>
            <a:ext cx="399610" cy="39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15000" y="6019800"/>
            <a:ext cx="184731" cy="369332"/>
          </a:xfrm>
          <a:prstGeom prst="rect">
            <a:avLst/>
          </a:prstGeom>
          <a:noFill/>
        </p:spPr>
        <p:txBody>
          <a:bodyPr wrap="none" rtlCol="0">
            <a:spAutoFit/>
          </a:bodyPr>
          <a:lstStyle/>
          <a:p>
            <a:endParaRPr lang="en-US" dirty="0"/>
          </a:p>
        </p:txBody>
      </p:sp>
      <p:sp>
        <p:nvSpPr>
          <p:cNvPr id="8" name="Content Placeholder 3">
            <a:extLst>
              <a:ext uri="{FF2B5EF4-FFF2-40B4-BE49-F238E27FC236}">
                <a16:creationId xmlns:a16="http://schemas.microsoft.com/office/drawing/2014/main" id="{3CB53E47-0D67-4C87-9B36-8714D8DF1143}"/>
              </a:ext>
            </a:extLst>
          </p:cNvPr>
          <p:cNvSpPr txBox="1">
            <a:spLocks/>
          </p:cNvSpPr>
          <p:nvPr/>
        </p:nvSpPr>
        <p:spPr>
          <a:xfrm>
            <a:off x="457200" y="1887381"/>
            <a:ext cx="8077200" cy="333997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sz="7200">
              <a:latin typeface="Times New Roman" panose="02020603050405020304" pitchFamily="18" charset="0"/>
              <a:cs typeface="Times New Roman" panose="02020603050405020304" pitchFamily="18" charset="0"/>
            </a:endParaRPr>
          </a:p>
          <a:p>
            <a:endParaRPr lang="en-US" sz="7200">
              <a:latin typeface="Times New Roman" panose="02020603050405020304" pitchFamily="18" charset="0"/>
              <a:cs typeface="Times New Roman" panose="02020603050405020304" pitchFamily="18" charset="0"/>
            </a:endParaRPr>
          </a:p>
          <a:p>
            <a:endParaRPr lang="en-US" sz="7200">
              <a:latin typeface="Times New Roman" panose="02020603050405020304" pitchFamily="18" charset="0"/>
              <a:cs typeface="Times New Roman" panose="02020603050405020304" pitchFamily="18" charset="0"/>
            </a:endParaRPr>
          </a:p>
          <a:p>
            <a:endParaRPr lang="en-US" sz="7200">
              <a:latin typeface="Times New Roman" panose="02020603050405020304" pitchFamily="18" charset="0"/>
              <a:cs typeface="Times New Roman" panose="02020603050405020304" pitchFamily="18" charset="0"/>
            </a:endParaRPr>
          </a:p>
          <a:p>
            <a:endParaRPr lang="en-US" dirty="0"/>
          </a:p>
        </p:txBody>
      </p:sp>
      <p:sp>
        <p:nvSpPr>
          <p:cNvPr id="11" name="Content Placeholder 3">
            <a:extLst>
              <a:ext uri="{FF2B5EF4-FFF2-40B4-BE49-F238E27FC236}">
                <a16:creationId xmlns:a16="http://schemas.microsoft.com/office/drawing/2014/main" id="{8BC420BA-D6D6-440C-B57B-62F77F21714A}"/>
              </a:ext>
            </a:extLst>
          </p:cNvPr>
          <p:cNvSpPr txBox="1">
            <a:spLocks/>
          </p:cNvSpPr>
          <p:nvPr/>
        </p:nvSpPr>
        <p:spPr>
          <a:xfrm>
            <a:off x="838200" y="2836985"/>
            <a:ext cx="10515600" cy="333997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sz="7200">
              <a:latin typeface="Times New Roman" panose="02020603050405020304" pitchFamily="18" charset="0"/>
              <a:cs typeface="Times New Roman" panose="02020603050405020304" pitchFamily="18" charset="0"/>
            </a:endParaRPr>
          </a:p>
          <a:p>
            <a:endParaRPr lang="en-US" sz="7200">
              <a:latin typeface="Times New Roman" panose="02020603050405020304" pitchFamily="18" charset="0"/>
              <a:cs typeface="Times New Roman" panose="02020603050405020304" pitchFamily="18" charset="0"/>
            </a:endParaRPr>
          </a:p>
          <a:p>
            <a:endParaRPr lang="en-US" sz="7200">
              <a:latin typeface="Times New Roman" panose="02020603050405020304" pitchFamily="18" charset="0"/>
              <a:cs typeface="Times New Roman" panose="02020603050405020304" pitchFamily="18" charset="0"/>
            </a:endParaRPr>
          </a:p>
          <a:p>
            <a:endParaRPr lang="en-US" sz="7200">
              <a:latin typeface="Times New Roman" panose="02020603050405020304" pitchFamily="18" charset="0"/>
              <a:cs typeface="Times New Roman" panose="02020603050405020304" pitchFamily="18" charset="0"/>
            </a:endParaRPr>
          </a:p>
          <a:p>
            <a:endParaRPr lang="en-US" dirty="0"/>
          </a:p>
        </p:txBody>
      </p:sp>
      <p:sp>
        <p:nvSpPr>
          <p:cNvPr id="12" name="Rectangle 11">
            <a:extLst>
              <a:ext uri="{FF2B5EF4-FFF2-40B4-BE49-F238E27FC236}">
                <a16:creationId xmlns:a16="http://schemas.microsoft.com/office/drawing/2014/main" id="{C5F9F192-FA34-4263-B292-08E36EBC6504}"/>
              </a:ext>
            </a:extLst>
          </p:cNvPr>
          <p:cNvSpPr/>
          <p:nvPr/>
        </p:nvSpPr>
        <p:spPr>
          <a:xfrm>
            <a:off x="381000" y="2049483"/>
            <a:ext cx="8229600" cy="2893100"/>
          </a:xfrm>
          <a:prstGeom prst="rect">
            <a:avLst/>
          </a:prstGeom>
        </p:spPr>
        <p:txBody>
          <a:bodyPr wrap="square">
            <a:spAutoFit/>
          </a:bodyPr>
          <a:lstStyle/>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There are known knowns. These are things we know that we know. </a:t>
            </a:r>
          </a:p>
          <a:p>
            <a:pPr marL="457200" indent="-4572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There are known unknowns. These are things that we know we don't know. </a:t>
            </a:r>
          </a:p>
          <a:p>
            <a:pPr marL="457200" indent="-4572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b="1" i="1" dirty="0">
                <a:latin typeface="Arial" panose="020B0604020202020204" pitchFamily="34" charset="0"/>
                <a:cs typeface="Arial" panose="020B0604020202020204" pitchFamily="34" charset="0"/>
              </a:rPr>
              <a:t>But there are also unknown knowns. There are things we think we know, but  it turns out that we didn’t know…(The Unknown Got-</a:t>
            </a:r>
            <a:r>
              <a:rPr lang="en-US" b="1" i="1" dirty="0" err="1">
                <a:latin typeface="Arial" panose="020B0604020202020204" pitchFamily="34" charset="0"/>
                <a:cs typeface="Arial" panose="020B0604020202020204" pitchFamily="34" charset="0"/>
              </a:rPr>
              <a:t>Aways</a:t>
            </a:r>
            <a:r>
              <a:rPr lang="en-US" b="1" i="1" dirty="0">
                <a:latin typeface="Arial" panose="020B0604020202020204" pitchFamily="34" charset="0"/>
                <a:cs typeface="Arial" panose="020B0604020202020204" pitchFamily="34" charset="0"/>
              </a:rPr>
              <a:t>)</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     </a:t>
            </a:r>
            <a:r>
              <a:rPr lang="en-US" sz="2000" b="1" i="1" dirty="0">
                <a:latin typeface="Arial" panose="020B0604020202020204" pitchFamily="34" charset="0"/>
                <a:cs typeface="Arial" panose="020B0604020202020204" pitchFamily="34" charset="0"/>
              </a:rPr>
              <a:t>- Donald Rumsfeld </a:t>
            </a:r>
            <a:endParaRPr lang="en-US" sz="2800" b="1" i="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09E6686-BF5B-4EF7-8413-9710CF3CADBF}"/>
              </a:ext>
            </a:extLst>
          </p:cNvPr>
          <p:cNvSpPr txBox="1"/>
          <p:nvPr/>
        </p:nvSpPr>
        <p:spPr>
          <a:xfrm>
            <a:off x="2667000" y="1253153"/>
            <a:ext cx="4341642" cy="400110"/>
          </a:xfrm>
          <a:prstGeom prst="rect">
            <a:avLst/>
          </a:prstGeom>
          <a:noFill/>
        </p:spPr>
        <p:txBody>
          <a:bodyPr wrap="square" rtlCol="0">
            <a:spAutoFit/>
          </a:bodyPr>
          <a:lstStyle/>
          <a:p>
            <a:pPr algn="just">
              <a:spcBef>
                <a:spcPts val="900"/>
              </a:spcBef>
              <a:spcAft>
                <a:spcPts val="1000"/>
              </a:spcAft>
            </a:pPr>
            <a:r>
              <a:rPr lang="en-US" sz="2000" b="1" dirty="0">
                <a:latin typeface="Arial" panose="020B0604020202020204" pitchFamily="34" charset="0"/>
                <a:ea typeface="Times New Roman"/>
                <a:cs typeface="Arial" panose="020B0604020202020204" pitchFamily="34" charset="0"/>
              </a:rPr>
              <a:t>CONCEPTUAL DEVELOPMENT</a:t>
            </a:r>
            <a:endParaRPr lang="en-US" sz="2000"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21318DF-7998-4DC8-86A6-81E328E796E1}"/>
              </a:ext>
            </a:extLst>
          </p:cNvPr>
          <p:cNvSpPr txBox="1"/>
          <p:nvPr/>
        </p:nvSpPr>
        <p:spPr>
          <a:xfrm>
            <a:off x="876913" y="215573"/>
            <a:ext cx="7529411" cy="369332"/>
          </a:xfrm>
          <a:prstGeom prst="rect">
            <a:avLst/>
          </a:prstGeom>
          <a:noFill/>
        </p:spPr>
        <p:txBody>
          <a:bodyPr wrap="square" rtlCol="0">
            <a:spAutoFit/>
          </a:bodyPr>
          <a:lstStyle/>
          <a:p>
            <a:pPr algn="just">
              <a:spcBef>
                <a:spcPts val="900"/>
              </a:spcBef>
              <a:spcAft>
                <a:spcPts val="1000"/>
              </a:spcAft>
            </a:pPr>
            <a:r>
              <a:rPr lang="en-US" b="1" dirty="0">
                <a:latin typeface="Arial" panose="020B0604020202020204" pitchFamily="34" charset="0"/>
                <a:ea typeface="Times New Roman"/>
                <a:cs typeface="Arial" panose="020B0604020202020204" pitchFamily="34" charset="0"/>
              </a:rPr>
              <a:t>Uncovering Human Smuggling Patterns from Guatemala to the U.S.</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24885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E0875-3194-4820-99B0-439D1825323A}"/>
              </a:ext>
            </a:extLst>
          </p:cNvPr>
          <p:cNvPicPr>
            <a:picLocks noChangeAspect="1"/>
          </p:cNvPicPr>
          <p:nvPr/>
        </p:nvPicPr>
        <p:blipFill>
          <a:blip r:embed="rId2"/>
          <a:stretch>
            <a:fillRect/>
          </a:stretch>
        </p:blipFill>
        <p:spPr>
          <a:xfrm>
            <a:off x="2850645" y="1039903"/>
            <a:ext cx="1676436" cy="1577308"/>
          </a:xfrm>
          <a:prstGeom prst="rect">
            <a:avLst/>
          </a:prstGeom>
        </p:spPr>
      </p:pic>
      <p:sp>
        <p:nvSpPr>
          <p:cNvPr id="2" name="TextBox 1">
            <a:extLst>
              <a:ext uri="{FF2B5EF4-FFF2-40B4-BE49-F238E27FC236}">
                <a16:creationId xmlns:a16="http://schemas.microsoft.com/office/drawing/2014/main" id="{670A5DD6-8382-4A8C-BB40-C8ACA9C6EA44}"/>
              </a:ext>
            </a:extLst>
          </p:cNvPr>
          <p:cNvSpPr txBox="1"/>
          <p:nvPr/>
        </p:nvSpPr>
        <p:spPr>
          <a:xfrm>
            <a:off x="2725146" y="1232450"/>
            <a:ext cx="420852" cy="202491"/>
          </a:xfrm>
          <a:prstGeom prst="rect">
            <a:avLst/>
          </a:prstGeom>
          <a:noFill/>
        </p:spPr>
        <p:txBody>
          <a:bodyPr wrap="square" rtlCol="0">
            <a:spAutoFit/>
          </a:bodyPr>
          <a:lstStyle/>
          <a:p>
            <a:pPr defTabSz="233789"/>
            <a:r>
              <a:rPr lang="en-US" sz="716" b="1" dirty="0">
                <a:solidFill>
                  <a:srgbClr val="FF0000"/>
                </a:solidFill>
                <a:latin typeface="Calibri" panose="020F0502020204030204"/>
              </a:rPr>
              <a:t>Q53</a:t>
            </a:r>
          </a:p>
        </p:txBody>
      </p:sp>
      <p:pic>
        <p:nvPicPr>
          <p:cNvPr id="4" name="Picture 3">
            <a:extLst>
              <a:ext uri="{FF2B5EF4-FFF2-40B4-BE49-F238E27FC236}">
                <a16:creationId xmlns:a16="http://schemas.microsoft.com/office/drawing/2014/main" id="{D04B71F0-6CC4-407C-971B-42E6DCF1898D}"/>
              </a:ext>
            </a:extLst>
          </p:cNvPr>
          <p:cNvPicPr>
            <a:picLocks noChangeAspect="1"/>
          </p:cNvPicPr>
          <p:nvPr/>
        </p:nvPicPr>
        <p:blipFill>
          <a:blip r:embed="rId3"/>
          <a:stretch>
            <a:fillRect/>
          </a:stretch>
        </p:blipFill>
        <p:spPr>
          <a:xfrm>
            <a:off x="4788748" y="1136164"/>
            <a:ext cx="1381082" cy="1481047"/>
          </a:xfrm>
          <a:prstGeom prst="rect">
            <a:avLst/>
          </a:prstGeom>
        </p:spPr>
      </p:pic>
      <p:sp>
        <p:nvSpPr>
          <p:cNvPr id="5" name="TextBox 4">
            <a:extLst>
              <a:ext uri="{FF2B5EF4-FFF2-40B4-BE49-F238E27FC236}">
                <a16:creationId xmlns:a16="http://schemas.microsoft.com/office/drawing/2014/main" id="{1041DB96-23C7-4743-A08D-6F3119A946C7}"/>
              </a:ext>
            </a:extLst>
          </p:cNvPr>
          <p:cNvSpPr txBox="1"/>
          <p:nvPr/>
        </p:nvSpPr>
        <p:spPr>
          <a:xfrm>
            <a:off x="4527080" y="1232451"/>
            <a:ext cx="349720" cy="202491"/>
          </a:xfrm>
          <a:prstGeom prst="rect">
            <a:avLst/>
          </a:prstGeom>
          <a:noFill/>
        </p:spPr>
        <p:txBody>
          <a:bodyPr wrap="square" rtlCol="0">
            <a:spAutoFit/>
          </a:bodyPr>
          <a:lstStyle/>
          <a:p>
            <a:pPr defTabSz="233789"/>
            <a:r>
              <a:rPr lang="en-US" sz="716" b="1" dirty="0">
                <a:solidFill>
                  <a:srgbClr val="FF0000"/>
                </a:solidFill>
                <a:latin typeface="Calibri" panose="020F0502020204030204"/>
              </a:rPr>
              <a:t>Q54</a:t>
            </a:r>
          </a:p>
        </p:txBody>
      </p:sp>
      <p:pic>
        <p:nvPicPr>
          <p:cNvPr id="6" name="Picture 5">
            <a:extLst>
              <a:ext uri="{FF2B5EF4-FFF2-40B4-BE49-F238E27FC236}">
                <a16:creationId xmlns:a16="http://schemas.microsoft.com/office/drawing/2014/main" id="{B359D1DA-E286-43E4-B500-6CA0C2B3FAAF}"/>
              </a:ext>
            </a:extLst>
          </p:cNvPr>
          <p:cNvPicPr>
            <a:picLocks noChangeAspect="1"/>
          </p:cNvPicPr>
          <p:nvPr/>
        </p:nvPicPr>
        <p:blipFill>
          <a:blip r:embed="rId4"/>
          <a:stretch>
            <a:fillRect/>
          </a:stretch>
        </p:blipFill>
        <p:spPr>
          <a:xfrm>
            <a:off x="3049350" y="2776779"/>
            <a:ext cx="1279025" cy="1410083"/>
          </a:xfrm>
          <a:prstGeom prst="rect">
            <a:avLst/>
          </a:prstGeom>
        </p:spPr>
      </p:pic>
      <p:sp>
        <p:nvSpPr>
          <p:cNvPr id="7" name="TextBox 6">
            <a:extLst>
              <a:ext uri="{FF2B5EF4-FFF2-40B4-BE49-F238E27FC236}">
                <a16:creationId xmlns:a16="http://schemas.microsoft.com/office/drawing/2014/main" id="{45EFA464-53EE-4196-8947-C4EF098668B5}"/>
              </a:ext>
            </a:extLst>
          </p:cNvPr>
          <p:cNvSpPr txBox="1"/>
          <p:nvPr/>
        </p:nvSpPr>
        <p:spPr>
          <a:xfrm>
            <a:off x="2714476" y="2818713"/>
            <a:ext cx="420852" cy="202491"/>
          </a:xfrm>
          <a:prstGeom prst="rect">
            <a:avLst/>
          </a:prstGeom>
          <a:noFill/>
        </p:spPr>
        <p:txBody>
          <a:bodyPr wrap="square" rtlCol="0">
            <a:spAutoFit/>
          </a:bodyPr>
          <a:lstStyle/>
          <a:p>
            <a:pPr defTabSz="233789"/>
            <a:r>
              <a:rPr lang="en-US" sz="716" b="1" dirty="0">
                <a:solidFill>
                  <a:srgbClr val="FF0000"/>
                </a:solidFill>
                <a:latin typeface="Calibri" panose="020F0502020204030204"/>
              </a:rPr>
              <a:t>Q55</a:t>
            </a:r>
          </a:p>
        </p:txBody>
      </p:sp>
      <p:pic>
        <p:nvPicPr>
          <p:cNvPr id="8" name="Picture 7">
            <a:extLst>
              <a:ext uri="{FF2B5EF4-FFF2-40B4-BE49-F238E27FC236}">
                <a16:creationId xmlns:a16="http://schemas.microsoft.com/office/drawing/2014/main" id="{EE601F4C-A914-4928-904B-6EFE94408B8D}"/>
              </a:ext>
            </a:extLst>
          </p:cNvPr>
          <p:cNvPicPr>
            <a:picLocks noChangeAspect="1"/>
          </p:cNvPicPr>
          <p:nvPr/>
        </p:nvPicPr>
        <p:blipFill>
          <a:blip r:embed="rId5"/>
          <a:stretch>
            <a:fillRect/>
          </a:stretch>
        </p:blipFill>
        <p:spPr>
          <a:xfrm>
            <a:off x="4788748" y="2655371"/>
            <a:ext cx="1327821" cy="1531491"/>
          </a:xfrm>
          <a:prstGeom prst="rect">
            <a:avLst/>
          </a:prstGeom>
        </p:spPr>
      </p:pic>
      <p:sp>
        <p:nvSpPr>
          <p:cNvPr id="9" name="TextBox 8">
            <a:extLst>
              <a:ext uri="{FF2B5EF4-FFF2-40B4-BE49-F238E27FC236}">
                <a16:creationId xmlns:a16="http://schemas.microsoft.com/office/drawing/2014/main" id="{A3F84FD4-03D8-44ED-84A6-D1C85218E6C4}"/>
              </a:ext>
            </a:extLst>
          </p:cNvPr>
          <p:cNvSpPr txBox="1"/>
          <p:nvPr/>
        </p:nvSpPr>
        <p:spPr>
          <a:xfrm>
            <a:off x="4527079" y="2897406"/>
            <a:ext cx="349719" cy="202491"/>
          </a:xfrm>
          <a:prstGeom prst="rect">
            <a:avLst/>
          </a:prstGeom>
          <a:noFill/>
        </p:spPr>
        <p:txBody>
          <a:bodyPr wrap="square" rtlCol="0">
            <a:spAutoFit/>
          </a:bodyPr>
          <a:lstStyle/>
          <a:p>
            <a:pPr defTabSz="233789"/>
            <a:r>
              <a:rPr lang="en-US" sz="716" b="1" dirty="0">
                <a:solidFill>
                  <a:srgbClr val="FF0000"/>
                </a:solidFill>
                <a:latin typeface="Calibri" panose="020F0502020204030204"/>
              </a:rPr>
              <a:t>Q56</a:t>
            </a:r>
          </a:p>
        </p:txBody>
      </p:sp>
    </p:spTree>
    <p:extLst>
      <p:ext uri="{BB962C8B-B14F-4D97-AF65-F5344CB8AC3E}">
        <p14:creationId xmlns:p14="http://schemas.microsoft.com/office/powerpoint/2010/main" val="241558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039091" y="6301582"/>
            <a:ext cx="7086600"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VOIR DIRE INTERNATIONAL, LLC</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092" y="6305491"/>
            <a:ext cx="399610" cy="39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44038" y="1295400"/>
            <a:ext cx="8395159" cy="2646878"/>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SECONDARY OBJECTIVES</a:t>
            </a:r>
          </a:p>
          <a:p>
            <a:pPr algn="ctr"/>
            <a:endParaRPr lang="en-US" sz="2000"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project also provides the following statistically valid data to USBP regarding:</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Central American Migrant Push-pull factors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Smuggler contracts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Migrant motivations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Migrant perceptions of U.S. government immigration policy under the Trump Administration</a:t>
            </a:r>
          </a:p>
        </p:txBody>
      </p:sp>
      <p:sp>
        <p:nvSpPr>
          <p:cNvPr id="8" name="TextBox 7">
            <a:extLst>
              <a:ext uri="{FF2B5EF4-FFF2-40B4-BE49-F238E27FC236}">
                <a16:creationId xmlns:a16="http://schemas.microsoft.com/office/drawing/2014/main" id="{2907C152-5C5C-4D12-95F9-6DEF103832EB}"/>
              </a:ext>
            </a:extLst>
          </p:cNvPr>
          <p:cNvSpPr txBox="1"/>
          <p:nvPr/>
        </p:nvSpPr>
        <p:spPr>
          <a:xfrm>
            <a:off x="876913" y="215573"/>
            <a:ext cx="7529411" cy="369332"/>
          </a:xfrm>
          <a:prstGeom prst="rect">
            <a:avLst/>
          </a:prstGeom>
          <a:noFill/>
        </p:spPr>
        <p:txBody>
          <a:bodyPr wrap="square" rtlCol="0">
            <a:spAutoFit/>
          </a:bodyPr>
          <a:lstStyle/>
          <a:p>
            <a:pPr algn="just">
              <a:spcBef>
                <a:spcPts val="900"/>
              </a:spcBef>
              <a:spcAft>
                <a:spcPts val="1000"/>
              </a:spcAft>
            </a:pPr>
            <a:r>
              <a:rPr lang="en-US" b="1" dirty="0">
                <a:latin typeface="Arial" panose="020B0604020202020204" pitchFamily="34" charset="0"/>
                <a:ea typeface="Times New Roman"/>
                <a:cs typeface="Arial" panose="020B0604020202020204" pitchFamily="34" charset="0"/>
              </a:rPr>
              <a:t>Uncovering Human Smuggling Patterns from Guatemala to the U.S.</a:t>
            </a:r>
            <a:endParaRPr lang="en-US" dirty="0">
              <a:solidFill>
                <a:schemeClr val="bg1"/>
              </a:solidFill>
              <a:latin typeface="Arial" panose="020B0604020202020204" pitchFamily="34" charset="0"/>
              <a:cs typeface="Arial" panose="020B0604020202020204" pitchFamily="34" charset="0"/>
            </a:endParaRPr>
          </a:p>
        </p:txBody>
      </p:sp>
      <p:pic>
        <p:nvPicPr>
          <p:cNvPr id="2050" name="Picture 2" descr="https://attachment.outlook.live.net/owa/ExaminerHale@hotmail.com/service.svc/s/GetAttachmentThumbnail?id=AQMkADAwATZiZmYAZC05MzFmLTgyZjQtMDACLTAwCgBGAAADOCbPVyILPU6ErgJ7JLZ%2BMQcASZw3JQMJz0KW3CpHp3wWogAAAgEMAAAASZw3JQMJz0KW3CpHp3wWogABZpzkmwAAAAESABAAZRq8JHlV50S3BqdP550dGg%3D%3D&amp;thumbnailType=2&amp;owa=outlook.live.com&amp;scriptVer=20180525.02&amp;isc=1&amp;X-OWA-CANARY=5i_nBVznk0u-OXMs24HhSzBvDpYPyNUYvae-7ty0wWPw8hGxqNnDw1pFIIGl1szYe7bEv05Zikk.&amp;token=eyJhbGciOiJSUzI1NiIsImtpZCI6IjA2MDBGOUY2NzQ2MjA3MzdFNzM0MDRFMjg3QzQ1QTgxOENCN0NFQjgiLCJ4NXQiOiJCZ0Q1OW5SaUJ6Zm5OQVRpaDhSYWdZeTN6cmciLCJ0eXAiOiJKV1QifQ.eyJ2ZXIiOiJFeGNoYW5nZS5DYWxsYmFjay5WMSIsImFwcGN0eHNlbmRlciI6Ik93YURvd25sb2FkQDg0ZGY5ZTdmLWU5ZjYtNDBhZi1iNDM1LWFhYWFhYWFhYWFhYSIsImFwcGN0eCI6IntcIm1zZXhjaHByb3RcIjpcIm93YVwiLFwicHJpbWFyeXNpZFwiOlwiUy0xLTI4MjctNDQyMzY1LTI0NjgzMTU4OTJcIixcInB1aWRcIjpcIjE4OTk5NDU2NzYyMTA5MzJcIixcIm9pZFwiOlwiMDAwNmJmZmQtOTMxZi04MmY0LTAwMDAtMDAwMDAwMDAwMDAwXCIsXCJzY29wZVwiOlwiT3dhRG93bmxvYWRcIn0iLCJuYmYiOjE1Mjc4OTIzMjUsImV4cCI6MTUyNzg5MjkyNSwiaXNzIjoiMDAwMDAwMDItMDAwMC0wZmYxLWNlMDAtMDAwMDAwMDAwMDAwQDg0ZGY5ZTdmLWU5ZjYtNDBhZi1iNDM1LWFhYWFhYWFhYWFhYSIsImF1ZCI6IjAwMDAwMDAyLTAwMDAtMGZmMS1jZTAwLTAwMDAwMDAwMDAwMC9hdHRhY2htZW50Lm91dGxvb2subGl2ZS5uZXRAODRkZjllN2YtZTlmNi00MGFmLWI0MzUtYWFhYWFhYWFhYWFhIn0.MpzR6eSl5hPzFIG7t4ChuCcFHSUmzl-uAU-73bUlzU_CnOm5oe0eCCsJ33XI64euJTsj9E1CXa7AUwxAcskOMcCi48qyzYSFrzNgp9-5esOWLTFsPEzTDGa02p1NFBN05JrYzO_ERKfKQAPsjm7iJhyN57vCedLND5-8Od7IfpyxPatislvN9zi9WJMfWb4h_GESXkgMFe8ScaTJopASr81NXHIf9w98HRcPoaEM0u6piFTE6eqCaxIbq5XtAZiHNuxLlPA8zm8CqyB7OxGs5y8I4elX9LA-BYW_Dt8dun9NbyHSi0pXgDBNksCKRYPSVPLUPyKeVbIHp-e9SGsnfw&amp;animation=true">
            <a:extLst>
              <a:ext uri="{FF2B5EF4-FFF2-40B4-BE49-F238E27FC236}">
                <a16:creationId xmlns:a16="http://schemas.microsoft.com/office/drawing/2014/main" id="{70280C50-2060-458C-916A-CE1CD6187D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3733800"/>
            <a:ext cx="3048000" cy="228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661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039091" y="6301582"/>
            <a:ext cx="7086600"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VOIR DIRE INTERNATIONAL, LLC</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092" y="6305491"/>
            <a:ext cx="399610" cy="39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44038" y="1295400"/>
            <a:ext cx="8395159"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DATA COLLECTION METHODOLOGY</a:t>
            </a:r>
          </a:p>
        </p:txBody>
      </p:sp>
      <p:sp>
        <p:nvSpPr>
          <p:cNvPr id="8" name="TextBox 7">
            <a:extLst>
              <a:ext uri="{FF2B5EF4-FFF2-40B4-BE49-F238E27FC236}">
                <a16:creationId xmlns:a16="http://schemas.microsoft.com/office/drawing/2014/main" id="{2907C152-5C5C-4D12-95F9-6DEF103832EB}"/>
              </a:ext>
            </a:extLst>
          </p:cNvPr>
          <p:cNvSpPr txBox="1"/>
          <p:nvPr/>
        </p:nvSpPr>
        <p:spPr>
          <a:xfrm>
            <a:off x="876913" y="215573"/>
            <a:ext cx="7529411" cy="369332"/>
          </a:xfrm>
          <a:prstGeom prst="rect">
            <a:avLst/>
          </a:prstGeom>
          <a:noFill/>
        </p:spPr>
        <p:txBody>
          <a:bodyPr wrap="square" rtlCol="0">
            <a:spAutoFit/>
          </a:bodyPr>
          <a:lstStyle/>
          <a:p>
            <a:pPr algn="just">
              <a:spcBef>
                <a:spcPts val="900"/>
              </a:spcBef>
              <a:spcAft>
                <a:spcPts val="1000"/>
              </a:spcAft>
            </a:pPr>
            <a:r>
              <a:rPr lang="en-US" b="1" dirty="0">
                <a:latin typeface="Arial" panose="020B0604020202020204" pitchFamily="34" charset="0"/>
                <a:ea typeface="Times New Roman"/>
                <a:cs typeface="Arial" panose="020B0604020202020204" pitchFamily="34" charset="0"/>
              </a:rPr>
              <a:t>Uncovering Human Smuggling Patterns from Guatemala to the U.S.</a:t>
            </a:r>
            <a:endParaRPr lang="en-US"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23ED007B-025A-48BC-B833-5F45E0D8514C}"/>
              </a:ext>
            </a:extLst>
          </p:cNvPr>
          <p:cNvSpPr/>
          <p:nvPr/>
        </p:nvSpPr>
        <p:spPr>
          <a:xfrm>
            <a:off x="938724" y="2305615"/>
            <a:ext cx="7467600" cy="2246769"/>
          </a:xfrm>
          <a:prstGeom prst="rect">
            <a:avLst/>
          </a:prstGeom>
        </p:spPr>
        <p:txBody>
          <a:bodyPr wrap="square">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Conducted approximately 270 surveys of OTM migrants primarily from The Northern Triangle (at Laredo, Rio Grande Valley and Tucson Border Patrol Sectors)</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Conducted Open Source Research to identify facilities that support migrants in Mexico (charities, for profit, non-profit, government)</a:t>
            </a:r>
          </a:p>
        </p:txBody>
      </p:sp>
    </p:spTree>
    <p:extLst>
      <p:ext uri="{BB962C8B-B14F-4D97-AF65-F5344CB8AC3E}">
        <p14:creationId xmlns:p14="http://schemas.microsoft.com/office/powerpoint/2010/main" val="309205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039091" y="6301582"/>
            <a:ext cx="7086600" cy="400110"/>
          </a:xfrm>
          <a:prstGeom prst="rect">
            <a:avLst/>
          </a:prstGeom>
          <a:solidFill>
            <a:schemeClr val="tx1"/>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VOIR DIRE INTERNATIONAL, LLC</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092" y="6305491"/>
            <a:ext cx="399610" cy="39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44038" y="685800"/>
            <a:ext cx="8395159" cy="1015663"/>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DATA COLLECTION METHODOLOGY</a:t>
            </a:r>
          </a:p>
          <a:p>
            <a:pPr algn="ctr"/>
            <a:r>
              <a:rPr lang="en-US" sz="2000" b="1" dirty="0">
                <a:latin typeface="Arial" panose="020B0604020202020204" pitchFamily="34" charset="0"/>
                <a:cs typeface="Arial" panose="020B0604020202020204" pitchFamily="34" charset="0"/>
              </a:rPr>
              <a:t> </a:t>
            </a:r>
          </a:p>
          <a:p>
            <a:pPr algn="ctr"/>
            <a:r>
              <a:rPr lang="en-US" sz="2000" b="1" dirty="0">
                <a:latin typeface="Arial" panose="020B0604020202020204" pitchFamily="34" charset="0"/>
                <a:cs typeface="Arial" panose="020B0604020202020204" pitchFamily="34" charset="0"/>
              </a:rPr>
              <a:t>DATA VALIDATION - INTERVIEWS </a:t>
            </a:r>
          </a:p>
        </p:txBody>
      </p:sp>
      <p:sp>
        <p:nvSpPr>
          <p:cNvPr id="8" name="TextBox 7">
            <a:extLst>
              <a:ext uri="{FF2B5EF4-FFF2-40B4-BE49-F238E27FC236}">
                <a16:creationId xmlns:a16="http://schemas.microsoft.com/office/drawing/2014/main" id="{2907C152-5C5C-4D12-95F9-6DEF103832EB}"/>
              </a:ext>
            </a:extLst>
          </p:cNvPr>
          <p:cNvSpPr txBox="1"/>
          <p:nvPr/>
        </p:nvSpPr>
        <p:spPr>
          <a:xfrm>
            <a:off x="876913" y="215573"/>
            <a:ext cx="7529411" cy="369332"/>
          </a:xfrm>
          <a:prstGeom prst="rect">
            <a:avLst/>
          </a:prstGeom>
          <a:noFill/>
        </p:spPr>
        <p:txBody>
          <a:bodyPr wrap="square" rtlCol="0">
            <a:spAutoFit/>
          </a:bodyPr>
          <a:lstStyle/>
          <a:p>
            <a:pPr algn="just">
              <a:spcBef>
                <a:spcPts val="900"/>
              </a:spcBef>
              <a:spcAft>
                <a:spcPts val="1000"/>
              </a:spcAft>
            </a:pPr>
            <a:r>
              <a:rPr lang="en-US" b="1" dirty="0">
                <a:latin typeface="Arial" panose="020B0604020202020204" pitchFamily="34" charset="0"/>
                <a:ea typeface="Times New Roman"/>
                <a:cs typeface="Arial" panose="020B0604020202020204" pitchFamily="34" charset="0"/>
              </a:rPr>
              <a:t>Uncovering Human Smuggling Patterns from Guatemala to the U.S.</a:t>
            </a:r>
            <a:endParaRPr lang="en-US"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23ED007B-025A-48BC-B833-5F45E0D8514C}"/>
              </a:ext>
            </a:extLst>
          </p:cNvPr>
          <p:cNvSpPr/>
          <p:nvPr/>
        </p:nvSpPr>
        <p:spPr>
          <a:xfrm>
            <a:off x="907910" y="1905000"/>
            <a:ext cx="7467600" cy="4708981"/>
          </a:xfrm>
          <a:prstGeom prst="rect">
            <a:avLst/>
          </a:prstGeom>
        </p:spPr>
        <p:txBody>
          <a:bodyPr wrap="square">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Interviews were conducted within hours (usually 1-4) of detention and at the first processing facility the migrants encountered. This reduced the chances for bias generated from prolonged contact with other detainees and increased the validity of the responses.</a:t>
            </a:r>
          </a:p>
          <a:p>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Interviewers were identified as academics versus law enforcers. This improved the chances for obtaining truthful responses and increased the validity of the responses</a:t>
            </a:r>
          </a:p>
          <a:p>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 interviews were conducted on varying shifts (days, evening and nights) at three separate locations, increasing the validity of the responses.</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76955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CE7ADDBBFD254584163FC24DE1CA58" ma:contentTypeVersion="8" ma:contentTypeDescription="Create a new document." ma:contentTypeScope="" ma:versionID="d1ecbc4a0024460e1de26178ac2b5bca">
  <xsd:schema xmlns:xsd="http://www.w3.org/2001/XMLSchema" xmlns:xs="http://www.w3.org/2001/XMLSchema" xmlns:p="http://schemas.microsoft.com/office/2006/metadata/properties" xmlns:ns2="bad27902-13d1-4c2d-9b71-21702f048970" xmlns:ns3="82fa4bc1-3e39-48fb-99f4-d6b876cb8193" targetNamespace="http://schemas.microsoft.com/office/2006/metadata/properties" ma:root="true" ma:fieldsID="eee41b134ce4ab6dbc37629c8d183e53" ns2:_="" ns3:_="">
    <xsd:import namespace="bad27902-13d1-4c2d-9b71-21702f048970"/>
    <xsd:import namespace="82fa4bc1-3e39-48fb-99f4-d6b876cb819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d27902-13d1-4c2d-9b71-21702f04897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2fa4bc1-3e39-48fb-99f4-d6b876cb819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D248EF8-811D-4E57-B09F-7FD21740F784}"/>
</file>

<file path=customXml/itemProps2.xml><?xml version="1.0" encoding="utf-8"?>
<ds:datastoreItem xmlns:ds="http://schemas.openxmlformats.org/officeDocument/2006/customXml" ds:itemID="{E538E810-ADBF-4AB8-B277-0E468902B56E}"/>
</file>

<file path=customXml/itemProps3.xml><?xml version="1.0" encoding="utf-8"?>
<ds:datastoreItem xmlns:ds="http://schemas.openxmlformats.org/officeDocument/2006/customXml" ds:itemID="{9B22FA4B-DBAD-4808-8F62-E0B9D920BD6A}"/>
</file>

<file path=docProps/app.xml><?xml version="1.0" encoding="utf-8"?>
<Properties xmlns="http://schemas.openxmlformats.org/officeDocument/2006/extended-properties" xmlns:vt="http://schemas.openxmlformats.org/officeDocument/2006/docPropsVTypes">
  <TotalTime>3897</TotalTime>
  <Words>2286</Words>
  <Application>Microsoft Office PowerPoint</Application>
  <PresentationFormat>On-screen Show (4:3)</PresentationFormat>
  <Paragraphs>430</Paragraphs>
  <Slides>60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MVM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Employee Of</dc:creator>
  <cp:lastModifiedBy>Dwyer, Barbara E</cp:lastModifiedBy>
  <cp:revision>117</cp:revision>
  <dcterms:created xsi:type="dcterms:W3CDTF">2016-10-18T21:01:50Z</dcterms:created>
  <dcterms:modified xsi:type="dcterms:W3CDTF">2018-06-13T16:00:04Z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0x0101003ACE7ADDBBFD254584163FC24DE1CA58</vt:lpwstr>
  </property>
</Properties>
</file>